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48"/>
  </p:notesMasterIdLst>
  <p:handoutMasterIdLst>
    <p:handoutMasterId r:id="rId49"/>
  </p:handoutMasterIdLst>
  <p:sldIdLst>
    <p:sldId id="256" r:id="rId15"/>
    <p:sldId id="772" r:id="rId16"/>
    <p:sldId id="789" r:id="rId17"/>
    <p:sldId id="775" r:id="rId18"/>
    <p:sldId id="785" r:id="rId19"/>
    <p:sldId id="794" r:id="rId20"/>
    <p:sldId id="795" r:id="rId21"/>
    <p:sldId id="790" r:id="rId22"/>
    <p:sldId id="791" r:id="rId23"/>
    <p:sldId id="792" r:id="rId24"/>
    <p:sldId id="803" r:id="rId25"/>
    <p:sldId id="797" r:id="rId26"/>
    <p:sldId id="798" r:id="rId27"/>
    <p:sldId id="799" r:id="rId28"/>
    <p:sldId id="801" r:id="rId29"/>
    <p:sldId id="800" r:id="rId30"/>
    <p:sldId id="805" r:id="rId31"/>
    <p:sldId id="806" r:id="rId32"/>
    <p:sldId id="807" r:id="rId33"/>
    <p:sldId id="808" r:id="rId34"/>
    <p:sldId id="809" r:id="rId35"/>
    <p:sldId id="810" r:id="rId36"/>
    <p:sldId id="811" r:id="rId37"/>
    <p:sldId id="812" r:id="rId38"/>
    <p:sldId id="814" r:id="rId39"/>
    <p:sldId id="804" r:id="rId40"/>
    <p:sldId id="813" r:id="rId41"/>
    <p:sldId id="802" r:id="rId42"/>
    <p:sldId id="776" r:id="rId43"/>
    <p:sldId id="786" r:id="rId44"/>
    <p:sldId id="782" r:id="rId45"/>
    <p:sldId id="784" r:id="rId46"/>
    <p:sldId id="258" r:id="rId47"/>
  </p:sldIdLst>
  <p:sldSz cx="10160000" cy="7620000"/>
  <p:notesSz cx="6808788" cy="99409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191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382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572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764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5954" algn="l" defTabSz="914382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146" algn="l" defTabSz="914382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336" algn="l" defTabSz="914382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527" algn="l" defTabSz="914382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006" autoAdjust="0"/>
    <p:restoredTop sz="94671" autoAdjust="0"/>
  </p:normalViewPr>
  <p:slideViewPr>
    <p:cSldViewPr>
      <p:cViewPr>
        <p:scale>
          <a:sx n="57" d="100"/>
          <a:sy n="57" d="100"/>
        </p:scale>
        <p:origin x="-2142" y="-978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slide" Target="slides/slide33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slide" Target="slides/slide3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slide" Target="slides/slide31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49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slide" Target="slides/slide3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C893AF-57A2-42D7-9EF7-0E9143CDF3B4}" type="datetimeFigureOut">
              <a:rPr lang="hu-HU"/>
              <a:pPr>
                <a:defRPr/>
              </a:pPr>
              <a:t>2015.01.27.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12FCAD-82CB-430A-A8A0-74C4390211C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761A33D-C335-4FE6-A6B5-C04695BED62B}" type="datetimeFigureOut">
              <a:rPr lang="hu-HU"/>
              <a:pPr>
                <a:defRPr/>
              </a:pPr>
              <a:t>2015.01.27.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6A948CD-A9D3-45A9-A302-49E02AED50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8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7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6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54" algn="l" defTabSz="9143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46" algn="l" defTabSz="9143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36" algn="l" defTabSz="9143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27" algn="l" defTabSz="9143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  <p:sp>
        <p:nvSpPr>
          <p:cNvPr id="5018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F3E01-9B20-43CC-8A69-200DA21AE0F0}" type="slidenum">
              <a:rPr lang="hu-HU" altLang="hu-HU" smtClean="0"/>
              <a:pPr/>
              <a:t>1</a:t>
            </a:fld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  <a:prstGeom prst="rect">
            <a:avLst/>
          </a:prstGeom>
        </p:spPr>
        <p:txBody>
          <a:bodyPr lIns="91438" tIns="45720" rIns="91438" bIns="45720"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  <a:prstGeom prst="rect">
            <a:avLst/>
          </a:prstGeom>
        </p:spPr>
        <p:txBody>
          <a:bodyPr lIns="91438" tIns="45720" rIns="91438" bIns="45720"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  <a:prstGeom prst="rect">
            <a:avLst/>
          </a:prstGeom>
        </p:spPr>
        <p:txBody>
          <a:bodyPr lIns="91438" tIns="45720" rIns="91438" bIns="45720"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124700" y="1282700"/>
            <a:ext cx="2044700" cy="353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90600" y="1282700"/>
            <a:ext cx="5981700" cy="35306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0353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70600" y="2159000"/>
            <a:ext cx="147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7696200" y="2159000"/>
            <a:ext cx="147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0353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6000" cy="5029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0292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  <a:prstGeom prst="rect">
            <a:avLst/>
          </a:prstGeom>
        </p:spPr>
        <p:txBody>
          <a:bodyPr lIns="91438" tIns="45720" rIns="91438" bIns="45720"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90600" y="9906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9906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90600" y="3924300"/>
            <a:ext cx="401320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3924300"/>
            <a:ext cx="401320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  <a:prstGeom prst="rect">
            <a:avLst/>
          </a:prstGeom>
        </p:spPr>
        <p:txBody>
          <a:bodyPr lIns="91438" tIns="45720" rIns="91438" bIns="45720"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  <a:prstGeom prst="rect">
            <a:avLst/>
          </a:prstGeom>
        </p:spPr>
        <p:txBody>
          <a:bodyPr lIns="91438" tIns="45720" rIns="91438" bIns="45720"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3246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3246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6000" cy="5308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3086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6000" cy="5308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3086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95302" y="3746500"/>
            <a:ext cx="22161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863852" y="3746500"/>
            <a:ext cx="22161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3933825" y="1104900"/>
            <a:ext cx="1146176" cy="52197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95300" y="1104900"/>
            <a:ext cx="3286126" cy="52197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95302" y="3746500"/>
            <a:ext cx="22161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863852" y="3746500"/>
            <a:ext cx="22161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3933825" y="1104900"/>
            <a:ext cx="1146176" cy="52197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95300" y="1104900"/>
            <a:ext cx="3286126" cy="52197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2366965"/>
            <a:ext cx="8636000" cy="16335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18002"/>
            <a:ext cx="7112000" cy="1947863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 algn="ctr">
              <a:buNone/>
              <a:defRPr/>
            </a:lvl1pPr>
            <a:lvl2pPr marL="457191" indent="0" algn="ctr">
              <a:buNone/>
              <a:defRPr/>
            </a:lvl2pPr>
            <a:lvl3pPr marL="914382" indent="0" algn="ctr">
              <a:buNone/>
              <a:defRPr/>
            </a:lvl3pPr>
            <a:lvl4pPr marL="1371572" indent="0" algn="ctr">
              <a:buNone/>
              <a:defRPr/>
            </a:lvl4pPr>
            <a:lvl5pPr marL="1828764" indent="0" algn="ctr">
              <a:buNone/>
              <a:defRPr/>
            </a:lvl5pPr>
            <a:lvl6pPr marL="2285954" indent="0" algn="ctr">
              <a:buNone/>
              <a:defRPr/>
            </a:lvl6pPr>
            <a:lvl7pPr marL="2743146" indent="0" algn="ctr">
              <a:buNone/>
              <a:defRPr/>
            </a:lvl7pPr>
            <a:lvl8pPr marL="3200336" indent="0" algn="ctr">
              <a:buNone/>
              <a:defRPr/>
            </a:lvl8pPr>
            <a:lvl9pPr marL="3657527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3276" y="4895850"/>
            <a:ext cx="86360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3276" y="3228975"/>
            <a:ext cx="8636000" cy="1666876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000"/>
            </a:lvl1pPr>
            <a:lvl2pPr marL="457191" indent="0">
              <a:buNone/>
              <a:defRPr sz="1800"/>
            </a:lvl2pPr>
            <a:lvl3pPr marL="914382" indent="0">
              <a:buNone/>
              <a:defRPr sz="1600"/>
            </a:lvl3pPr>
            <a:lvl4pPr marL="1371572" indent="0">
              <a:buNone/>
              <a:defRPr sz="1400"/>
            </a:lvl4pPr>
            <a:lvl5pPr marL="1828764" indent="0">
              <a:buNone/>
              <a:defRPr sz="1400"/>
            </a:lvl5pPr>
            <a:lvl6pPr marL="2285954" indent="0">
              <a:buNone/>
              <a:defRPr sz="1400"/>
            </a:lvl6pPr>
            <a:lvl7pPr marL="2743146" indent="0">
              <a:buNone/>
              <a:defRPr sz="1400"/>
            </a:lvl7pPr>
            <a:lvl8pPr marL="3200336" indent="0">
              <a:buNone/>
              <a:defRPr sz="1400"/>
            </a:lvl8pPr>
            <a:lvl9pPr marL="3657527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8002" y="1704976"/>
            <a:ext cx="4489450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002" y="2416177"/>
            <a:ext cx="4489450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60965" y="1704976"/>
            <a:ext cx="4491037" cy="711200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2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4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7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60965" y="2416177"/>
            <a:ext cx="4491037" cy="4391026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000" y="303215"/>
            <a:ext cx="3343276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6" cy="6503987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8000" y="1593852"/>
            <a:ext cx="3343276" cy="521335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726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90726" y="681038"/>
            <a:ext cx="6096000" cy="457200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2" indent="0">
              <a:buNone/>
              <a:defRPr sz="2000"/>
            </a:lvl4pPr>
            <a:lvl5pPr marL="1828764" indent="0">
              <a:buNone/>
              <a:defRPr sz="2000"/>
            </a:lvl5pPr>
            <a:lvl6pPr marL="2285954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7" indent="0">
              <a:buNone/>
              <a:defRPr sz="2000"/>
            </a:lvl9pPr>
          </a:lstStyle>
          <a:p>
            <a:pPr lvl="0"/>
            <a:endParaRPr lang="hu-HU" noProof="0" smtClean="0">
              <a:sym typeface="Gill Sans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90726" y="5964238"/>
            <a:ext cx="6096000" cy="893762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2" indent="0">
              <a:buNone/>
              <a:defRPr sz="900"/>
            </a:lvl4pPr>
            <a:lvl5pPr marL="1828764" indent="0">
              <a:buNone/>
              <a:defRPr sz="900"/>
            </a:lvl5pPr>
            <a:lvl6pPr marL="2285954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7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66000" y="203200"/>
            <a:ext cx="2286000" cy="6604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8000" y="203200"/>
            <a:ext cx="6705600" cy="6604000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3924300"/>
            <a:ext cx="8178800" cy="88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282700"/>
            <a:ext cx="81788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8982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473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7964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456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6947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138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329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520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711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39370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398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889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380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871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362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553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744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09935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126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81788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398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889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380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871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362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553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744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09935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126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70600" y="2159000"/>
            <a:ext cx="30988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398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889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380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871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362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553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744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09935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126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39370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398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889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380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871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362" indent="-493703" algn="l" rtl="0" eaLnBrk="0" fontAlgn="base" hangingPunct="0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553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744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09935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126" indent="-493703" algn="l" rtl="0" fontAlgn="base">
        <a:spcBef>
          <a:spcPts val="3000"/>
        </a:spcBef>
        <a:spcAft>
          <a:spcPct val="0"/>
        </a:spcAft>
        <a:buSzPct val="171000"/>
        <a:buFont typeface="Gill San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81788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184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674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166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656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148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338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530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720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4911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324100"/>
            <a:ext cx="8178800" cy="297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990600"/>
            <a:ext cx="8178800" cy="563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184" indent="-571489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674" indent="-571489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166" indent="-571489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656" indent="-571489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148" indent="-571489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338" indent="-571489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530" indent="-571489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720" indent="-571489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4911" indent="-571489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753100"/>
            <a:ext cx="81788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753100"/>
            <a:ext cx="81788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3746500"/>
            <a:ext cx="45847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04900"/>
            <a:ext cx="45847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3746500"/>
            <a:ext cx="45847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hu-HU" smtClean="0">
                <a:sym typeface="Gill Sans" charset="0"/>
              </a:rPr>
              <a:t>Second level</a:t>
            </a:r>
          </a:p>
          <a:p>
            <a:pPr lvl="2"/>
            <a:r>
              <a:rPr lang="en-US" altLang="hu-HU" smtClean="0">
                <a:sym typeface="Gill Sans" charset="0"/>
              </a:rPr>
              <a:t>Third level</a:t>
            </a:r>
          </a:p>
          <a:p>
            <a:pPr lvl="3"/>
            <a:r>
              <a:rPr lang="en-US" altLang="hu-HU" smtClean="0">
                <a:sym typeface="Gill Sans" charset="0"/>
              </a:rPr>
              <a:t>Fourth level</a:t>
            </a:r>
          </a:p>
          <a:p>
            <a:pPr lvl="4"/>
            <a:r>
              <a:rPr lang="en-US" altLang="hu-HU" smtClean="0">
                <a:sym typeface="Gill Sans" charset="0"/>
              </a:rPr>
              <a:t>Fifth level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04900"/>
            <a:ext cx="45847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8" tIns="50798" rIns="50798" bIns="50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91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8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72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64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8982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473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7964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456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6947" indent="-571489" algn="l" rtl="0" eaLnBrk="0" fontAlgn="base" hangingPunct="0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138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329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520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711" indent="-571489" algn="l" rtl="0" fontAlgn="base">
        <a:spcBef>
          <a:spcPts val="19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hu-HU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7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nebih.gov.hu/elso-betarolasi-hely-kereso" TargetMode="External"/><Relationship Id="rId2" Type="http://schemas.openxmlformats.org/officeDocument/2006/relationships/hyperlink" Target="http://portal.nebih.gov.hu/web/guest/felir-kereso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"/>
          <p:cNvSpPr>
            <a:spLocks noChangeShapeType="1"/>
          </p:cNvSpPr>
          <p:nvPr/>
        </p:nvSpPr>
        <p:spPr bwMode="auto">
          <a:xfrm flipH="1">
            <a:off x="2271713" y="1631952"/>
            <a:ext cx="0" cy="4260850"/>
          </a:xfrm>
          <a:prstGeom prst="line">
            <a:avLst/>
          </a:prstGeom>
          <a:noFill/>
          <a:ln w="12700">
            <a:solidFill>
              <a:srgbClr val="A3997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hu-HU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416177" y="2339976"/>
            <a:ext cx="6083397" cy="25530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hu-HU" altLang="hu-HU" sz="4400" b="1" dirty="0"/>
              <a:t>Elektronikus Közúti</a:t>
            </a:r>
          </a:p>
          <a:p>
            <a:pPr algn="l"/>
            <a:r>
              <a:rPr lang="hu-HU" altLang="hu-HU" sz="4400" b="1" dirty="0"/>
              <a:t>Áruforgalom Ellenőrző</a:t>
            </a:r>
          </a:p>
          <a:p>
            <a:pPr algn="l"/>
            <a:r>
              <a:rPr lang="hu-HU" altLang="hu-HU" sz="4400" b="1" dirty="0"/>
              <a:t>Rendszer </a:t>
            </a:r>
            <a:r>
              <a:rPr lang="hu-HU" altLang="hu-HU" sz="4400" b="1" dirty="0">
                <a:latin typeface=" Verdana Bold"/>
                <a:ea typeface="Verdana" pitchFamily="34" charset="0"/>
                <a:cs typeface="Verdana" pitchFamily="34" charset="0"/>
              </a:rPr>
              <a:t>(EKAER)</a:t>
            </a:r>
            <a:endParaRPr lang="hu-HU" altLang="hu-HU" sz="4200" dirty="0">
              <a:solidFill>
                <a:schemeClr val="tx1"/>
              </a:solidFill>
              <a:latin typeface="Verdana Bold" charset="0"/>
              <a:ea typeface="Lucida Grande" charset="0"/>
              <a:cs typeface="Lucida Grande" charset="0"/>
              <a:sym typeface="Verdana Bold" charset="0"/>
            </a:endParaRPr>
          </a:p>
          <a:p>
            <a:pPr algn="l"/>
            <a:endParaRPr lang="hu-HU" altLang="hu-HU" dirty="0">
              <a:solidFill>
                <a:schemeClr val="tx1"/>
              </a:solidFill>
              <a:latin typeface="Verdana Bold" charset="0"/>
              <a:ea typeface="Lucida Grande" charset="0"/>
              <a:cs typeface="Lucida Grande" charset="0"/>
              <a:sym typeface="Verdana Bold" charset="0"/>
            </a:endParaRPr>
          </a:p>
          <a:p>
            <a:pPr algn="l">
              <a:lnSpc>
                <a:spcPct val="10000"/>
              </a:lnSpc>
            </a:pPr>
            <a:endParaRPr lang="en-US" altLang="hu-HU" sz="21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9D6150D5-25F1-4ECB-97B6-DD590CA51DCF}" type="slidenum">
              <a:rPr lang="hu-HU" sz="1600" b="1">
                <a:latin typeface="+mn-lt"/>
              </a:rPr>
              <a:pPr algn="r">
                <a:defRPr/>
              </a:pPr>
              <a:t>10</a:t>
            </a:fld>
            <a:endParaRPr lang="hu-HU" sz="1600" b="1" dirty="0"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0988" y="1017588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8.</a:t>
            </a:r>
          </a:p>
          <a:p>
            <a:pPr algn="l"/>
            <a:r>
              <a:rPr lang="hu-HU" altLang="hu-HU" sz="2600" dirty="0" smtClean="0"/>
              <a:t>Belföldi ügylet esetén az </a:t>
            </a:r>
            <a:r>
              <a:rPr lang="hu-HU" altLang="hu-HU" sz="2600" b="1" u="sng" dirty="0" smtClean="0"/>
              <a:t>első</a:t>
            </a:r>
            <a:r>
              <a:rPr lang="hu-HU" altLang="hu-HU" sz="2600" u="sng" dirty="0" smtClean="0"/>
              <a:t> adóköteles</a:t>
            </a:r>
            <a:r>
              <a:rPr lang="hu-HU" altLang="hu-HU" sz="2600" dirty="0" smtClean="0"/>
              <a:t> értékesítés</a:t>
            </a:r>
          </a:p>
          <a:p>
            <a:pPr algn="l"/>
            <a:r>
              <a:rPr lang="hu-HU" altLang="hu-HU" sz="2600" dirty="0" smtClean="0"/>
              <a:t>3. Mezőgazdasági termény</a:t>
            </a:r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r>
              <a:rPr lang="hu-HU" altLang="hu-HU" sz="2600" dirty="0" smtClean="0"/>
              <a:t>4. Belföldi láncügylet</a:t>
            </a:r>
          </a:p>
          <a:p>
            <a:pPr algn="l"/>
            <a:endParaRPr lang="hu-HU" altLang="hu-HU" sz="2600" dirty="0" smtClean="0"/>
          </a:p>
          <a:p>
            <a:pPr algn="l"/>
            <a:r>
              <a:rPr lang="hu-HU" altLang="hu-HU" sz="2600" dirty="0" smtClean="0"/>
              <a:t> </a:t>
            </a:r>
          </a:p>
          <a:p>
            <a:pPr algn="l"/>
            <a:endParaRPr lang="hu-HU" altLang="hu-HU" sz="2600" dirty="0" smtClean="0"/>
          </a:p>
          <a:p>
            <a:pPr eaLnBrk="1" fontAlgn="t" hangingPunct="1"/>
            <a:endParaRPr lang="hu-HU" altLang="hu-HU" sz="2400" dirty="0" smtClean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280989" y="2657476"/>
          <a:ext cx="9329740" cy="1188720"/>
        </p:xfrm>
        <a:graphic>
          <a:graphicData uri="http://schemas.openxmlformats.org/drawingml/2006/table">
            <a:tbl>
              <a:tblPr/>
              <a:tblGrid>
                <a:gridCol w="1516062"/>
                <a:gridCol w="1149350"/>
                <a:gridCol w="1443038"/>
                <a:gridCol w="1222376"/>
                <a:gridCol w="1514476"/>
                <a:gridCol w="1008062"/>
                <a:gridCol w="1476376"/>
              </a:tblGrid>
              <a:tr h="1188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Termelő, kompfelár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Kereskedő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Feldolgozó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Kereskedő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3582" name="Egyenes összekötő nyíllal 12"/>
          <p:cNvCxnSpPr>
            <a:cxnSpLocks noChangeShapeType="1"/>
          </p:cNvCxnSpPr>
          <p:nvPr/>
        </p:nvCxnSpPr>
        <p:spPr bwMode="auto">
          <a:xfrm>
            <a:off x="1828800" y="3360738"/>
            <a:ext cx="1120776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583" name="Egyenes összekötő nyíllal 13"/>
          <p:cNvCxnSpPr>
            <a:cxnSpLocks noChangeShapeType="1"/>
          </p:cNvCxnSpPr>
          <p:nvPr/>
        </p:nvCxnSpPr>
        <p:spPr bwMode="auto">
          <a:xfrm flipV="1">
            <a:off x="7229477" y="3354388"/>
            <a:ext cx="906463" cy="63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584" name="Egyenes összekötő nyíllal 14"/>
          <p:cNvCxnSpPr>
            <a:cxnSpLocks noChangeShapeType="1"/>
          </p:cNvCxnSpPr>
          <p:nvPr/>
        </p:nvCxnSpPr>
        <p:spPr bwMode="auto">
          <a:xfrm>
            <a:off x="4437063" y="3376613"/>
            <a:ext cx="1122362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80988" y="4673600"/>
          <a:ext cx="9371014" cy="2305052"/>
        </p:xfrm>
        <a:graphic>
          <a:graphicData uri="http://schemas.openxmlformats.org/drawingml/2006/table">
            <a:tbl>
              <a:tblPr/>
              <a:tblGrid>
                <a:gridCol w="1874837"/>
                <a:gridCol w="1700213"/>
                <a:gridCol w="2303462"/>
                <a:gridCol w="1368426"/>
                <a:gridCol w="2124076"/>
              </a:tblGrid>
              <a:tr h="1152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Gyártó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EKAER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Fuvar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2. Kereskedő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52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      Számla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1. Kereskedő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Számla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3608" name="Egyenes összekötő nyíllal 8"/>
          <p:cNvCxnSpPr>
            <a:cxnSpLocks noChangeShapeType="1"/>
          </p:cNvCxnSpPr>
          <p:nvPr/>
        </p:nvCxnSpPr>
        <p:spPr bwMode="auto">
          <a:xfrm>
            <a:off x="2216150" y="5094288"/>
            <a:ext cx="5329238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609" name="Egyenes összekötő nyíllal 15"/>
          <p:cNvCxnSpPr>
            <a:cxnSpLocks noChangeShapeType="1"/>
          </p:cNvCxnSpPr>
          <p:nvPr/>
        </p:nvCxnSpPr>
        <p:spPr bwMode="auto">
          <a:xfrm>
            <a:off x="1423988" y="5897565"/>
            <a:ext cx="2432050" cy="72072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610" name="Egyenes összekötő nyíllal 17"/>
          <p:cNvCxnSpPr>
            <a:cxnSpLocks noChangeShapeType="1"/>
          </p:cNvCxnSpPr>
          <p:nvPr/>
        </p:nvCxnSpPr>
        <p:spPr bwMode="auto">
          <a:xfrm flipV="1">
            <a:off x="6159500" y="5897565"/>
            <a:ext cx="2592388" cy="72072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A4A02032-12AE-4493-8392-9655DDE0B885}" type="slidenum">
              <a:rPr lang="hu-HU" sz="1600" b="1">
                <a:latin typeface="+mn-lt"/>
              </a:rPr>
              <a:pPr algn="r">
                <a:defRPr/>
              </a:pPr>
              <a:t>11</a:t>
            </a:fld>
            <a:endParaRPr lang="hu-HU" sz="1600" b="1" dirty="0">
              <a:latin typeface="+mn-lt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0988" y="1017588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9.</a:t>
            </a:r>
          </a:p>
          <a:p>
            <a:pPr algn="l"/>
            <a:r>
              <a:rPr lang="hu-HU" altLang="hu-HU" sz="2600" dirty="0" smtClean="0"/>
              <a:t>Belföldi ügylet esetén az első adóköteles értékesítés</a:t>
            </a:r>
          </a:p>
          <a:p>
            <a:pPr algn="l"/>
            <a:r>
              <a:rPr lang="hu-HU" altLang="hu-HU" sz="2600" dirty="0" smtClean="0"/>
              <a:t>5. Mezőgazdasági termény, vegyes beszerzés</a:t>
            </a:r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r>
              <a:rPr lang="hu-HU" altLang="hu-HU" sz="2600" dirty="0" smtClean="0"/>
              <a:t>Összefoglalva: nem számít a paritás, nem számít, hogy ki és mikor szállítja el  a terméket, nem számít, hogy mikor száll át a tulajdonjog vagy a rendelkezési jog a termék felett. Ha termékértékesítés történik, és az fuvarozással jár, EKAER.</a:t>
            </a:r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r>
              <a:rPr lang="hu-HU" altLang="hu-HU" sz="2600" dirty="0" smtClean="0"/>
              <a:t> </a:t>
            </a:r>
          </a:p>
          <a:p>
            <a:pPr algn="l"/>
            <a:endParaRPr lang="hu-HU" altLang="hu-HU" sz="2600" dirty="0" smtClean="0"/>
          </a:p>
          <a:p>
            <a:pPr eaLnBrk="1" fontAlgn="t" hangingPunct="1"/>
            <a:endParaRPr lang="hu-HU" altLang="hu-HU" sz="2400" dirty="0" smtClean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280989" y="2657477"/>
          <a:ext cx="9329740" cy="2341246"/>
        </p:xfrm>
        <a:graphic>
          <a:graphicData uri="http://schemas.openxmlformats.org/drawingml/2006/table">
            <a:tbl>
              <a:tblPr/>
              <a:tblGrid>
                <a:gridCol w="1516062"/>
                <a:gridCol w="1149350"/>
                <a:gridCol w="1443038"/>
                <a:gridCol w="1222376"/>
                <a:gridCol w="1514476"/>
                <a:gridCol w="1008062"/>
                <a:gridCol w="1476376"/>
              </a:tblGrid>
              <a:tr h="1188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Termelő, kompfelár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Kereskedő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Feldolgozó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Kereskedő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525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Termelő, adóköteles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4614" name="Egyenes összekötő nyíllal 12"/>
          <p:cNvCxnSpPr>
            <a:cxnSpLocks noChangeShapeType="1"/>
          </p:cNvCxnSpPr>
          <p:nvPr/>
        </p:nvCxnSpPr>
        <p:spPr bwMode="auto">
          <a:xfrm>
            <a:off x="1828800" y="3360738"/>
            <a:ext cx="1120776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4615" name="Egyenes összekötő nyíllal 13"/>
          <p:cNvCxnSpPr>
            <a:cxnSpLocks noChangeShapeType="1"/>
          </p:cNvCxnSpPr>
          <p:nvPr/>
        </p:nvCxnSpPr>
        <p:spPr bwMode="auto">
          <a:xfrm flipV="1">
            <a:off x="7229477" y="3354388"/>
            <a:ext cx="906463" cy="63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4616" name="Egyenes összekötő nyíllal 14"/>
          <p:cNvCxnSpPr>
            <a:cxnSpLocks noChangeShapeType="1"/>
          </p:cNvCxnSpPr>
          <p:nvPr/>
        </p:nvCxnSpPr>
        <p:spPr bwMode="auto">
          <a:xfrm>
            <a:off x="4437063" y="3376613"/>
            <a:ext cx="1122362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4617" name="Egyenes összekötő nyíllal 17"/>
          <p:cNvCxnSpPr>
            <a:cxnSpLocks noChangeShapeType="1"/>
          </p:cNvCxnSpPr>
          <p:nvPr/>
        </p:nvCxnSpPr>
        <p:spPr bwMode="auto">
          <a:xfrm flipV="1">
            <a:off x="1828800" y="3665540"/>
            <a:ext cx="1120776" cy="8651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AD68851F-078D-46A2-8E4D-0D87A09A66B2}" type="slidenum">
              <a:rPr lang="hu-HU" sz="1600" b="1">
                <a:latin typeface="+mn-lt"/>
              </a:rPr>
              <a:pPr algn="r">
                <a:defRPr/>
              </a:pPr>
              <a:t>12</a:t>
            </a:fld>
            <a:endParaRPr lang="hu-HU" sz="1600" b="1" dirty="0">
              <a:latin typeface="+mn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10.</a:t>
            </a:r>
          </a:p>
          <a:p>
            <a:pPr algn="l"/>
            <a:r>
              <a:rPr lang="hu-HU" altLang="hu-HU" sz="2400" b="1" dirty="0" smtClean="0"/>
              <a:t>EU-ból belföldre irányuló termékbeszerzés</a:t>
            </a:r>
          </a:p>
          <a:p>
            <a:pPr algn="l"/>
            <a:endParaRPr lang="hu-HU" altLang="hu-HU" sz="1400" b="1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r>
              <a:rPr lang="hu-HU" altLang="hu-HU" sz="2400" dirty="0" smtClean="0"/>
              <a:t>Feladó a fuvar befejezéséig:</a:t>
            </a:r>
          </a:p>
          <a:p>
            <a:pPr algn="l"/>
            <a:endParaRPr lang="hu-HU" altLang="hu-HU" sz="1400" dirty="0" smtClean="0"/>
          </a:p>
          <a:p>
            <a:pPr algn="l"/>
            <a:r>
              <a:rPr lang="hu-HU" altLang="hu-HU" sz="2400" dirty="0" smtClean="0"/>
              <a:t>Címzett</a:t>
            </a:r>
            <a:r>
              <a:rPr lang="hu-HU" altLang="hu-HU" sz="2400" b="1" dirty="0" smtClean="0"/>
              <a:t> </a:t>
            </a:r>
            <a:r>
              <a:rPr lang="hu-HU" altLang="hu-HU" sz="2400" dirty="0" smtClean="0"/>
              <a:t>fuvarozás befejezésekor (érkezéskor):</a:t>
            </a:r>
          </a:p>
          <a:p>
            <a:pPr algn="l"/>
            <a:r>
              <a:rPr lang="hu-HU" altLang="hu-HU" sz="2400" dirty="0" smtClean="0"/>
              <a:t>gépjármű átvételi helyre érkezésének időpontja</a:t>
            </a:r>
            <a:endParaRPr lang="hu-HU" altLang="hu-HU" sz="1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600" b="1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111127" y="2209800"/>
          <a:ext cx="9864726" cy="4697736"/>
        </p:xfrm>
        <a:graphic>
          <a:graphicData uri="http://schemas.openxmlformats.org/drawingml/2006/table">
            <a:tbl>
              <a:tblPr/>
              <a:tblGrid>
                <a:gridCol w="4537076"/>
                <a:gridCol w="2376488"/>
                <a:gridCol w="2951162"/>
              </a:tblGrid>
              <a:tr h="1188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Címzett a fuvarozás megkezdéséig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Címzett a fuvar befejezéséig módosíthatja (haladéktalanul!)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Címzett vagy </a:t>
                      </a: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átvevő a </a:t>
                      </a: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fuvar befejezéséig, vagy az azt követő munkanapon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Feladó neve, adószáma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Gépjármű átvételi helyre érkezésének időpontja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Felrakodás címe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Címzett adatai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Kirakodás címe (! kockázatos termékek)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Termék megnevezése, VTSZ, tömeg, cikkszám, értéke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Termék tömege (+/-), értéke (+/-)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Címre érkezés bejelentésének elérhetősége (telefon, e-mail cím)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Rendszám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Rendszám -Max 3 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Fuvarozás indoka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0BF33108-8C9A-4116-A56E-CC384BE58BD4}" type="slidenum">
              <a:rPr lang="hu-HU" sz="1600" b="1">
                <a:latin typeface="+mn-lt"/>
              </a:rPr>
              <a:pPr algn="r">
                <a:defRPr/>
              </a:pPr>
              <a:t>13</a:t>
            </a:fld>
            <a:endParaRPr lang="hu-HU" sz="1600" b="1" dirty="0">
              <a:latin typeface="+mn-lt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11.</a:t>
            </a:r>
          </a:p>
          <a:p>
            <a:pPr algn="l"/>
            <a:r>
              <a:rPr lang="hu-HU" altLang="hu-HU" sz="2400" b="1" dirty="0" smtClean="0"/>
              <a:t>EU-ból belföldre irányuló egyéb célú behozatal (saját vagyon mozgatása, bérmunka)</a:t>
            </a:r>
          </a:p>
          <a:p>
            <a:pPr algn="l"/>
            <a:endParaRPr lang="hu-HU" altLang="hu-HU" sz="1400" b="1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600" b="1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161927" y="2560638"/>
          <a:ext cx="9864726" cy="4697736"/>
        </p:xfrm>
        <a:graphic>
          <a:graphicData uri="http://schemas.openxmlformats.org/drawingml/2006/table">
            <a:tbl>
              <a:tblPr/>
              <a:tblGrid>
                <a:gridCol w="4537076"/>
                <a:gridCol w="2376488"/>
                <a:gridCol w="2951162"/>
              </a:tblGrid>
              <a:tr h="1188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Átvevő a fuvarozás megkezdéséig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Átvevő a fuvar befejezéséig módosíthatja (haladéktalanul!)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Átvevő a </a:t>
                      </a:r>
                      <a:r>
                        <a:rPr kumimoji="0" lang="hu-HU" alt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fuvar befejezéséig, vagy az azt követő munkanapon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Feladó neve, adószáma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Gépjármű átvételi helyre érkezésének időpontja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Felrakodás címe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Címzett adatai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Kirakodás címe (! kockázatos termékek)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Termék megnevezése, VTSZ, tömeg, cikkszám, értéke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Termék tömege (+/-), értéke (+/-)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Címre érkezés bejelentésének elérhetősége (telefon, e-mail cím)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Rendszám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Rendszám -Max 3 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Fuvarozás indoka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D34D9741-B053-4AEB-BF82-A2D001036FBF}" type="slidenum">
              <a:rPr lang="hu-HU" sz="1600" b="1">
                <a:latin typeface="+mn-lt"/>
              </a:rPr>
              <a:pPr algn="r">
                <a:defRPr/>
              </a:pPr>
              <a:t>14</a:t>
            </a:fld>
            <a:endParaRPr lang="hu-HU" sz="1600" b="1" dirty="0">
              <a:latin typeface="+mn-lt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12.</a:t>
            </a:r>
          </a:p>
          <a:p>
            <a:pPr algn="l"/>
            <a:r>
              <a:rPr lang="hu-HU" altLang="hu-HU" sz="2400" b="1" dirty="0" smtClean="0"/>
              <a:t>Belföldről EU-ba irányuló termékértékesítés</a:t>
            </a:r>
            <a:endParaRPr lang="hu-HU" altLang="hu-HU" sz="2400" dirty="0" smtClean="0"/>
          </a:p>
          <a:p>
            <a:pPr algn="l"/>
            <a:endParaRPr lang="hu-HU" altLang="hu-HU" sz="2600" b="1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111127" y="2370138"/>
          <a:ext cx="9864726" cy="3783336"/>
        </p:xfrm>
        <a:graphic>
          <a:graphicData uri="http://schemas.openxmlformats.org/drawingml/2006/table">
            <a:tbl>
              <a:tblPr/>
              <a:tblGrid>
                <a:gridCol w="4105276"/>
                <a:gridCol w="2808288"/>
                <a:gridCol w="2951162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Feladó a felrakodás megkezdéséig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Feladó vagy felrakodó a felrakodás megkezdésekor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Feladó az EKAER szám érvényességi idején belül módosíthatja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Feladó neve, adószáma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Felrakodás megkez-désének időpontja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Felrakodás címe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Címzett adatai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Kirakodás címe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Termék megnevezése, VTSZ, tömeg, cikkszám, értéke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Termék tömege (+/-), értéke (+/-)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Rendszám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Rendszám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Fuvarozás indoka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3EAB24A7-CAC9-4CBB-97C3-00F461579425}" type="slidenum">
              <a:rPr lang="hu-HU" sz="1600" b="1">
                <a:latin typeface="+mn-lt"/>
              </a:rPr>
              <a:pPr algn="r">
                <a:defRPr/>
              </a:pPr>
              <a:t>15</a:t>
            </a:fld>
            <a:endParaRPr lang="hu-HU" sz="1600" b="1" dirty="0">
              <a:latin typeface="+mn-lt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13.</a:t>
            </a:r>
          </a:p>
          <a:p>
            <a:pPr algn="l"/>
            <a:r>
              <a:rPr lang="hu-HU" altLang="hu-HU" sz="2400" b="1" dirty="0" smtClean="0"/>
              <a:t>Belföldről EU-ba irányuló egyéb kivitel (saját vagyon mozgatása, bérmunka)</a:t>
            </a:r>
          </a:p>
          <a:p>
            <a:pPr algn="l"/>
            <a:endParaRPr lang="hu-HU" altLang="hu-HU" sz="2600" b="1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177800" y="2586038"/>
          <a:ext cx="9864726" cy="3783336"/>
        </p:xfrm>
        <a:graphic>
          <a:graphicData uri="http://schemas.openxmlformats.org/drawingml/2006/table">
            <a:tbl>
              <a:tblPr/>
              <a:tblGrid>
                <a:gridCol w="4110038"/>
                <a:gridCol w="2803526"/>
                <a:gridCol w="2951162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Felrakodó a felrakodás megkezdéséig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Felrakodó a felrakodás megkezdésekor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Felrakodó az EKAER szám érvényességi idején belül módosíthatja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Feladó neve, adószáma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Felrakodás megkez-désének időpontja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Felrakodás címe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Címzett adatai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Kirakodás címe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Termék megnevezése, VTSZ, tömeg, cikkszám, értéke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Termék tömege (+/-), értéke (+/-)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Rendszám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Rendszám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Fuvarozás indoka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2F960071-F959-4210-9F53-2F2663B32796}" type="slidenum">
              <a:rPr lang="hu-HU" sz="1600" b="1">
                <a:latin typeface="+mn-lt"/>
              </a:rPr>
              <a:pPr algn="r">
                <a:defRPr/>
              </a:pPr>
              <a:t>16</a:t>
            </a:fld>
            <a:endParaRPr lang="hu-HU" sz="1600" b="1" dirty="0">
              <a:latin typeface="+mn-lt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14.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endParaRPr lang="hu-HU" altLang="hu-HU" sz="1800" b="1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400" b="1" dirty="0" smtClean="0">
                <a:solidFill>
                  <a:srgbClr val="000000"/>
                </a:solidFill>
              </a:rPr>
              <a:t>Rendszám kérdése</a:t>
            </a:r>
            <a:r>
              <a:rPr lang="hu-HU" altLang="hu-HU" sz="2400" dirty="0" smtClean="0">
                <a:solidFill>
                  <a:srgbClr val="000000"/>
                </a:solidFill>
              </a:rPr>
              <a:t>: az EKAER szám rendszám megadása nélkül is megkérhető, de a felrakodásig, illetve a fuvarozás kezdetéig meg kell adni, hogy érvényes legyen.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400" dirty="0" smtClean="0">
                <a:solidFill>
                  <a:srgbClr val="000000"/>
                </a:solidFill>
              </a:rPr>
              <a:t>Például: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400" dirty="0" smtClean="0">
                <a:solidFill>
                  <a:srgbClr val="000000"/>
                </a:solidFill>
              </a:rPr>
              <a:t>2015. február 6-án megkéri egy belföldre irányuló eladásra az EKAER számot, rendszámot még nem ismert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400" dirty="0" smtClean="0">
                <a:solidFill>
                  <a:srgbClr val="000000"/>
                </a:solidFill>
              </a:rPr>
              <a:t>2015. február 8-án 8 órakor érkezik meg kamion, ami az árut viszi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400" dirty="0" smtClean="0">
                <a:solidFill>
                  <a:srgbClr val="000000"/>
                </a:solidFill>
              </a:rPr>
              <a:t>2015. február 8-án 8.30-kor bejelenti a kamion rendszámát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400" dirty="0" smtClean="0">
                <a:solidFill>
                  <a:srgbClr val="000000"/>
                </a:solidFill>
              </a:rPr>
              <a:t>2015. február 8-án 9 órakor a felrakodás megkezdődik</a:t>
            </a:r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600" b="1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51C03885-1098-4E25-8F3D-82F688EC7585}" type="slidenum">
              <a:rPr lang="hu-HU" sz="1600" b="1">
                <a:latin typeface="+mn-lt"/>
              </a:rPr>
              <a:pPr algn="r">
                <a:defRPr/>
              </a:pPr>
              <a:t>17</a:t>
            </a:fld>
            <a:endParaRPr lang="hu-HU" sz="1600" b="1" dirty="0">
              <a:latin typeface="+mn-lt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523852"/>
            <a:ext cx="9680575" cy="6886598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15.</a:t>
            </a:r>
          </a:p>
          <a:p>
            <a:pPr algn="l"/>
            <a:r>
              <a:rPr lang="hu-HU" altLang="hu-HU" sz="2400" dirty="0" smtClean="0"/>
              <a:t>Különleges mentesítő szabály, azaz nem kell EKAER a </a:t>
            </a:r>
            <a:r>
              <a:rPr lang="hu-HU" altLang="hu-HU" sz="2400" b="1" dirty="0" err="1" smtClean="0"/>
              <a:t>Jöt</a:t>
            </a:r>
            <a:r>
              <a:rPr lang="hu-HU" altLang="hu-HU" sz="2400" b="1" dirty="0" smtClean="0"/>
              <a:t>. szerinti alkoholtermék, sör, bor, pezsgő, dohánytermék, ásványolajtermék, biodízel, </a:t>
            </a:r>
            <a:r>
              <a:rPr lang="hu-HU" altLang="hu-HU" sz="2400" b="1" dirty="0" err="1" smtClean="0"/>
              <a:t>bioetanol</a:t>
            </a:r>
            <a:r>
              <a:rPr lang="hu-HU" altLang="hu-HU" sz="2400" b="1" dirty="0" smtClean="0"/>
              <a:t> </a:t>
            </a:r>
            <a:r>
              <a:rPr lang="hu-HU" altLang="hu-HU" sz="2400" dirty="0" smtClean="0"/>
              <a:t>szállításához. De csak akkor, ha </a:t>
            </a:r>
            <a:r>
              <a:rPr lang="hu-HU" altLang="hu-HU" sz="2400" b="1" dirty="0" smtClean="0"/>
              <a:t>kizárólag </a:t>
            </a:r>
            <a:r>
              <a:rPr lang="hu-HU" altLang="hu-HU" sz="2400" dirty="0" smtClean="0"/>
              <a:t>ilyen termék van a gépjárművön!</a:t>
            </a:r>
          </a:p>
          <a:p>
            <a:pPr algn="just"/>
            <a:endParaRPr lang="hu-HU" altLang="hu-HU" sz="1800" dirty="0" smtClean="0">
              <a:solidFill>
                <a:srgbClr val="000000"/>
              </a:solidFill>
            </a:endParaRPr>
          </a:p>
          <a:p>
            <a:pPr algn="just"/>
            <a:r>
              <a:rPr lang="hu-HU" altLang="hu-HU" sz="2400" dirty="0" smtClean="0">
                <a:solidFill>
                  <a:srgbClr val="000000"/>
                </a:solidFill>
              </a:rPr>
              <a:t>A fuvarozás nem csak közúton zajlik:</a:t>
            </a:r>
          </a:p>
          <a:p>
            <a:pPr algn="just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a közúti rész miatt van bejelentési kötelezettség</a:t>
            </a:r>
          </a:p>
          <a:p>
            <a:pPr algn="just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a rendszám folyamatos módosításának a lehetősége, fuvarozókkal folyamatos kapcsolat</a:t>
            </a:r>
            <a:endParaRPr lang="hu-HU" altLang="hu-HU" sz="2400" dirty="0" smtClean="0"/>
          </a:p>
          <a:p>
            <a:pPr algn="l"/>
            <a:endParaRPr lang="hu-HU" altLang="hu-HU" sz="1800" dirty="0" smtClean="0"/>
          </a:p>
          <a:p>
            <a:pPr algn="l"/>
            <a:r>
              <a:rPr lang="hu-HU" altLang="hu-HU" sz="2400" dirty="0" smtClean="0"/>
              <a:t>Hatály: 2015. január 1-jén megkezdett felrakodást kell bejelenteni</a:t>
            </a:r>
          </a:p>
          <a:p>
            <a:pPr algn="l"/>
            <a:endParaRPr lang="hu-HU" altLang="hu-HU" sz="1800" dirty="0" smtClean="0"/>
          </a:p>
          <a:p>
            <a:pPr algn="l"/>
            <a:r>
              <a:rPr lang="hu-HU" altLang="hu-HU" sz="2400" dirty="0" smtClean="0"/>
              <a:t>Meghiúsult fuvar: különleges bejelentési lehetőség, ha a teljes rakományt nem veszik át, akkor is használható</a:t>
            </a:r>
          </a:p>
          <a:p>
            <a:pPr algn="l"/>
            <a:endParaRPr lang="hu-HU" altLang="hu-HU" sz="1800" dirty="0" smtClean="0"/>
          </a:p>
          <a:p>
            <a:pPr algn="l"/>
            <a:r>
              <a:rPr lang="hu-HU" altLang="hu-HU" sz="2400" dirty="0" smtClean="0"/>
              <a:t>EKAER szám 15 napos érvényességből kifut: újat kell kérni, de hogyan is?</a:t>
            </a:r>
          </a:p>
          <a:p>
            <a:pPr algn="l"/>
            <a:endParaRPr lang="hu-HU" altLang="hu-HU" sz="2600" b="1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16BFB8BD-CB33-4B0A-A45D-CE323099BD4B}" type="slidenum">
              <a:rPr lang="hu-HU" sz="1600" b="1">
                <a:latin typeface="+mn-lt"/>
              </a:rPr>
              <a:pPr algn="r">
                <a:defRPr/>
              </a:pPr>
              <a:t>18</a:t>
            </a:fld>
            <a:endParaRPr lang="hu-HU" sz="1600" b="1" dirty="0">
              <a:latin typeface="+mn-lt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16.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endParaRPr lang="hu-HU" altLang="hu-HU" sz="1800" b="1" dirty="0" smtClean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  <a:spcBef>
                <a:spcPts val="900"/>
              </a:spcBef>
            </a:pPr>
            <a:r>
              <a:rPr lang="hu-HU" altLang="hu-HU" sz="2600" dirty="0" smtClean="0">
                <a:solidFill>
                  <a:srgbClr val="000000"/>
                </a:solidFill>
              </a:rPr>
              <a:t>Szállítás során fellépő rendkívüli esemény:</a:t>
            </a:r>
          </a:p>
          <a:p>
            <a:pPr algn="l">
              <a:lnSpc>
                <a:spcPct val="80000"/>
              </a:lnSpc>
              <a:spcBef>
                <a:spcPts val="900"/>
              </a:spcBef>
              <a:buFontTx/>
              <a:buChar char="-"/>
            </a:pPr>
            <a:r>
              <a:rPr lang="hu-HU" altLang="hu-HU" sz="2600" dirty="0" smtClean="0">
                <a:solidFill>
                  <a:srgbClr val="000000"/>
                </a:solidFill>
              </a:rPr>
              <a:t> műszaki hiba, baleset esetén a rendszám módosítható</a:t>
            </a:r>
          </a:p>
          <a:p>
            <a:pPr algn="l">
              <a:lnSpc>
                <a:spcPct val="80000"/>
              </a:lnSpc>
              <a:spcBef>
                <a:spcPts val="900"/>
              </a:spcBef>
              <a:buFontTx/>
              <a:buChar char="-"/>
            </a:pPr>
            <a:r>
              <a:rPr lang="hu-HU" altLang="hu-HU" sz="2600" dirty="0" smtClean="0">
                <a:solidFill>
                  <a:srgbClr val="000000"/>
                </a:solidFill>
              </a:rPr>
              <a:t> áru sérül, akkor a súly módosítható</a:t>
            </a:r>
          </a:p>
          <a:p>
            <a:pPr algn="l">
              <a:lnSpc>
                <a:spcPct val="80000"/>
              </a:lnSpc>
              <a:spcBef>
                <a:spcPts val="900"/>
              </a:spcBef>
              <a:buFontTx/>
              <a:buChar char="-"/>
            </a:pPr>
            <a:r>
              <a:rPr lang="hu-HU" altLang="hu-HU" sz="2600" dirty="0" smtClean="0">
                <a:solidFill>
                  <a:srgbClr val="000000"/>
                </a:solidFill>
              </a:rPr>
              <a:t> nem módosítható a termékkör</a:t>
            </a:r>
          </a:p>
          <a:p>
            <a:pPr algn="l">
              <a:lnSpc>
                <a:spcPct val="80000"/>
              </a:lnSpc>
              <a:spcBef>
                <a:spcPts val="900"/>
              </a:spcBef>
            </a:pPr>
            <a:endParaRPr lang="hu-HU" altLang="hu-HU" sz="2600" dirty="0" smtClean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  <a:spcBef>
                <a:spcPts val="900"/>
              </a:spcBef>
            </a:pPr>
            <a:r>
              <a:rPr lang="hu-HU" altLang="hu-HU" sz="2600" dirty="0" smtClean="0">
                <a:solidFill>
                  <a:srgbClr val="000000"/>
                </a:solidFill>
              </a:rPr>
              <a:t>Fuvareszköz beszerzése úgy, hogy a gépjármű a saját tengelyén teszi meg az utat: EKAER</a:t>
            </a:r>
          </a:p>
          <a:p>
            <a:pPr algn="l">
              <a:lnSpc>
                <a:spcPct val="80000"/>
              </a:lnSpc>
              <a:spcBef>
                <a:spcPts val="900"/>
              </a:spcBef>
            </a:pPr>
            <a:endParaRPr lang="hu-HU" altLang="hu-HU" sz="2600" dirty="0" smtClean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  <a:spcBef>
                <a:spcPts val="900"/>
              </a:spcBef>
            </a:pPr>
            <a:r>
              <a:rPr lang="hu-HU" altLang="hu-HU" sz="2600" dirty="0" smtClean="0">
                <a:solidFill>
                  <a:srgbClr val="000000"/>
                </a:solidFill>
              </a:rPr>
              <a:t>Termény eladásakor a súly (érték) nem ismert, mert átvételkor szárítás, minősítés után készül a számla, muszáj megsaccolni a súlyt (értéket) a bejelentés miatt!!</a:t>
            </a:r>
          </a:p>
          <a:p>
            <a:pPr>
              <a:lnSpc>
                <a:spcPct val="80000"/>
              </a:lnSpc>
              <a:spcBef>
                <a:spcPts val="900"/>
              </a:spcBef>
              <a:buFontTx/>
              <a:buChar char="-"/>
            </a:pPr>
            <a:endParaRPr lang="hu-HU" altLang="hu-HU" sz="2400" dirty="0" smtClean="0"/>
          </a:p>
          <a:p>
            <a:pPr algn="l"/>
            <a:endParaRPr lang="hu-HU" altLang="hu-HU" sz="2600" b="1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99556E50-7CC1-4F27-B01C-EB3227D58DE5}" type="slidenum">
              <a:rPr lang="hu-HU" sz="1600" b="1">
                <a:latin typeface="+mn-lt"/>
              </a:rPr>
              <a:pPr algn="r">
                <a:defRPr/>
              </a:pPr>
              <a:t>19</a:t>
            </a:fld>
            <a:endParaRPr lang="hu-HU" sz="1600" b="1" dirty="0">
              <a:latin typeface="+mn-lt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17.</a:t>
            </a:r>
          </a:p>
          <a:p>
            <a:pPr algn="l">
              <a:lnSpc>
                <a:spcPct val="80000"/>
              </a:lnSpc>
              <a:spcBef>
                <a:spcPts val="900"/>
              </a:spcBef>
            </a:pPr>
            <a:r>
              <a:rPr lang="hu-HU" altLang="hu-HU" sz="2400" dirty="0" smtClean="0">
                <a:solidFill>
                  <a:srgbClr val="000000"/>
                </a:solidFill>
              </a:rPr>
              <a:t>Visszáru:</a:t>
            </a:r>
          </a:p>
          <a:p>
            <a:pPr algn="l">
              <a:lnSpc>
                <a:spcPct val="80000"/>
              </a:lnSpc>
              <a:spcBef>
                <a:spcPts val="900"/>
              </a:spcBef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Belföldi ügylet a visszafelé irányuló fuvarral nincs vele teendő (a saját áruját viszi vissza!)</a:t>
            </a:r>
          </a:p>
          <a:p>
            <a:pPr algn="l">
              <a:lnSpc>
                <a:spcPct val="80000"/>
              </a:lnSpc>
              <a:spcBef>
                <a:spcPts val="900"/>
              </a:spcBef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EU-s ügylet esetén kell jelenteni, bármilyen irányú is (súly vagy értékhatár elérése esetén), egyéb célú behozatal lesz.</a:t>
            </a:r>
          </a:p>
          <a:p>
            <a:pPr algn="l">
              <a:lnSpc>
                <a:spcPct val="80000"/>
              </a:lnSpc>
              <a:spcBef>
                <a:spcPts val="900"/>
              </a:spcBef>
            </a:pPr>
            <a:endParaRPr lang="hu-HU" altLang="hu-HU" sz="2400" dirty="0" smtClean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  <a:spcBef>
                <a:spcPts val="900"/>
              </a:spcBef>
            </a:pPr>
            <a:r>
              <a:rPr lang="hu-HU" altLang="hu-HU" sz="2400" dirty="0" smtClean="0">
                <a:solidFill>
                  <a:srgbClr val="000000"/>
                </a:solidFill>
              </a:rPr>
              <a:t>A kevesebb átvett súly miatt az eredetileg bejelentett adatot módosítani kell.</a:t>
            </a:r>
          </a:p>
          <a:p>
            <a:pPr algn="l">
              <a:lnSpc>
                <a:spcPct val="80000"/>
              </a:lnSpc>
              <a:spcBef>
                <a:spcPts val="900"/>
              </a:spcBef>
            </a:pPr>
            <a:endParaRPr lang="hu-HU" altLang="hu-HU" sz="2400" dirty="0" smtClean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  <a:spcBef>
                <a:spcPts val="900"/>
              </a:spcBef>
            </a:pPr>
            <a:r>
              <a:rPr lang="hu-HU" altLang="hu-HU" sz="2400" dirty="0" smtClean="0">
                <a:solidFill>
                  <a:srgbClr val="000000"/>
                </a:solidFill>
              </a:rPr>
              <a:t>Kommunális hulladék begyűjtése:</a:t>
            </a:r>
          </a:p>
          <a:p>
            <a:pPr algn="l">
              <a:lnSpc>
                <a:spcPct val="80000"/>
              </a:lnSpc>
              <a:spcBef>
                <a:spcPts val="900"/>
              </a:spcBef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maga a szemét elszállítása nem EKAER köteles, termékértékesítés nem történik</a:t>
            </a:r>
          </a:p>
          <a:p>
            <a:pPr algn="l">
              <a:lnSpc>
                <a:spcPct val="80000"/>
              </a:lnSpc>
              <a:spcBef>
                <a:spcPts val="900"/>
              </a:spcBef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ha újrahasznosítható hulladékot ad el a cég feldolgozónak, akkor azt be kell jelenteni</a:t>
            </a:r>
          </a:p>
          <a:p>
            <a:pPr>
              <a:lnSpc>
                <a:spcPct val="80000"/>
              </a:lnSpc>
              <a:spcBef>
                <a:spcPts val="900"/>
              </a:spcBef>
              <a:buFontTx/>
              <a:buChar char="-"/>
            </a:pPr>
            <a:endParaRPr lang="hu-HU" altLang="hu-HU" sz="24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900"/>
              </a:spcBef>
            </a:pPr>
            <a:endParaRPr lang="hu-HU" altLang="hu-HU" sz="24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900"/>
              </a:spcBef>
              <a:buFontTx/>
              <a:buChar char="-"/>
            </a:pPr>
            <a:endParaRPr lang="hu-HU" altLang="hu-HU" sz="2400" dirty="0" smtClean="0"/>
          </a:p>
          <a:p>
            <a:pPr algn="l"/>
            <a:endParaRPr lang="hu-HU" altLang="hu-HU" sz="2600" b="1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8216C311-F2D0-4770-A0E9-D7C02B3C0E1B}" type="slidenum">
              <a:rPr lang="hu-HU" sz="1600" b="1">
                <a:latin typeface="+mn-lt"/>
              </a:rPr>
              <a:pPr algn="r">
                <a:defRPr/>
              </a:pPr>
              <a:t>2</a:t>
            </a:fld>
            <a:endParaRPr lang="hu-HU" sz="1600" b="1" dirty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380976"/>
            <a:ext cx="9680575" cy="7029474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1.</a:t>
            </a:r>
          </a:p>
          <a:p>
            <a:pPr algn="l" eaLnBrk="1" hangingPunct="1"/>
            <a:endParaRPr lang="hu-HU" altLang="hu-HU" sz="2000" u="sng" dirty="0" smtClean="0"/>
          </a:p>
          <a:p>
            <a:pPr algn="l"/>
            <a:r>
              <a:rPr lang="hu-HU" altLang="hu-HU" sz="2600" dirty="0" smtClean="0"/>
              <a:t>Adózói szempontból bejelentési kötelezettség:</a:t>
            </a:r>
          </a:p>
          <a:p>
            <a:pPr algn="l"/>
            <a:r>
              <a:rPr lang="hu-HU" altLang="hu-HU" sz="2600" u="sng" dirty="0" smtClean="0"/>
              <a:t>Útdíj-köteles gépjárművel folytatott, közúti fuvarozással</a:t>
            </a:r>
            <a:r>
              <a:rPr lang="hu-HU" altLang="hu-HU" sz="2600" dirty="0" smtClean="0"/>
              <a:t> járó</a:t>
            </a:r>
          </a:p>
          <a:p>
            <a:pPr algn="l">
              <a:buFontTx/>
              <a:buChar char="-"/>
            </a:pPr>
            <a:r>
              <a:rPr lang="hu-HU" altLang="hu-HU" sz="2600" dirty="0" smtClean="0"/>
              <a:t> EU-ból hazánkba történő termékbeszerzést, és egyéb behozatalt</a:t>
            </a:r>
          </a:p>
          <a:p>
            <a:pPr algn="l">
              <a:buFontTx/>
              <a:buChar char="-"/>
            </a:pPr>
            <a:r>
              <a:rPr lang="hu-HU" altLang="hu-HU" sz="2600" dirty="0" smtClean="0"/>
              <a:t> Hazánkból EU-ba irányuló termékeladást és egyéb kivitelt</a:t>
            </a:r>
          </a:p>
          <a:p>
            <a:pPr algn="l">
              <a:buFontTx/>
              <a:buChar char="-"/>
            </a:pPr>
            <a:r>
              <a:rPr lang="hu-HU" altLang="hu-HU" sz="2600" dirty="0" smtClean="0"/>
              <a:t> Belföldön nem végfelhasználó részére történő </a:t>
            </a:r>
            <a:r>
              <a:rPr lang="hu-HU" altLang="hu-HU" sz="2600" b="1" dirty="0" smtClean="0"/>
              <a:t>első adóköteles </a:t>
            </a:r>
          </a:p>
          <a:p>
            <a:pPr algn="l"/>
            <a:r>
              <a:rPr lang="hu-HU" altLang="hu-HU" sz="2600" dirty="0" smtClean="0"/>
              <a:t>fuvarozással járó termékértékesítés</a:t>
            </a:r>
          </a:p>
          <a:p>
            <a:pPr algn="l"/>
            <a:r>
              <a:rPr lang="hu-HU" altLang="hu-HU" sz="2600" b="1" dirty="0" smtClean="0"/>
              <a:t>Gépjármű, közút, fuvarozás, végfelhasználó, termékértékesítés </a:t>
            </a:r>
            <a:r>
              <a:rPr lang="hu-HU" altLang="hu-HU" sz="2600" dirty="0" smtClean="0"/>
              <a:t>fogalma.</a:t>
            </a:r>
          </a:p>
          <a:p>
            <a:pPr algn="l"/>
            <a:endParaRPr lang="hu-HU" altLang="hu-HU" sz="2600" dirty="0" smtClean="0"/>
          </a:p>
          <a:p>
            <a:pPr algn="l"/>
            <a:r>
              <a:rPr lang="hu-HU" altLang="hu-HU" sz="2600" dirty="0" smtClean="0"/>
              <a:t>Saját áru mozgatása közösségi viszonylatban esik bejelentési kötelezettség alól, belföldi fuvar esetén nem</a:t>
            </a:r>
          </a:p>
          <a:p>
            <a:pPr algn="l"/>
            <a:r>
              <a:rPr lang="hu-HU" altLang="hu-HU" sz="2600" dirty="0" smtClean="0"/>
              <a:t>Szintén nem bejelentés-köteles a tranzit fuvar, export, import</a:t>
            </a:r>
          </a:p>
          <a:p>
            <a:pPr algn="l"/>
            <a:r>
              <a:rPr lang="hu-HU" altLang="hu-HU" sz="2600" dirty="0" smtClean="0"/>
              <a:t>(B=bejelentés; KB=kockázati biztosíték)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E5EBF37E-D312-4461-98E9-676899BA1036}" type="slidenum">
              <a:rPr lang="hu-HU" sz="1600" b="1">
                <a:latin typeface="+mn-lt"/>
              </a:rPr>
              <a:pPr algn="r">
                <a:defRPr/>
              </a:pPr>
              <a:t>20</a:t>
            </a:fld>
            <a:endParaRPr lang="hu-HU" sz="1600" b="1" dirty="0">
              <a:latin typeface="+mn-lt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18.</a:t>
            </a:r>
          </a:p>
          <a:p>
            <a:pPr algn="just"/>
            <a:endParaRPr lang="hu-HU" altLang="hu-HU" sz="1400" b="1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</a:rPr>
              <a:t>Bizományba szállított áru (két termékértékesítésről van szó, nincs EKAER, nincs eldöntve)</a:t>
            </a:r>
          </a:p>
          <a:p>
            <a:pPr algn="l"/>
            <a:endParaRPr lang="hu-HU" altLang="hu-HU" sz="1400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</a:rPr>
              <a:t>Túrajárat, előre meg nem rendelet termékekkel – fuvarozással járó termékértékesítés (mindenkihez hozzárendelek egy EKAER számot, folyamatosan módosítom?)</a:t>
            </a:r>
          </a:p>
          <a:p>
            <a:pPr algn="l"/>
            <a:endParaRPr lang="hu-HU" altLang="hu-HU" sz="1400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</a:rPr>
              <a:t>Bérhízlalás (ugyanazt az állatot adják vissza), vetőmag bértermelés (más termék jött létre), bérmunka szolgáltatás, nincs EKAER</a:t>
            </a:r>
          </a:p>
          <a:p>
            <a:pPr algn="l"/>
            <a:endParaRPr lang="hu-HU" altLang="hu-HU" sz="1400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</a:rPr>
              <a:t>Kiskereskedésbe történő kiszállítás személyes átvétel nélkül (hajnalban otthagyják egy elzárt területen) – értékhatárok figyelése, megérkezés bejelentésének határideje a következő munkanap</a:t>
            </a:r>
          </a:p>
          <a:p>
            <a:pPr algn="l"/>
            <a:endParaRPr lang="hu-HU" altLang="hu-HU" sz="2600" b="1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5A3696A4-E8A3-4CE1-93FC-A3EEC3FBDC9E}" type="slidenum">
              <a:rPr lang="hu-HU" sz="1600" b="1">
                <a:latin typeface="+mn-lt"/>
              </a:rPr>
              <a:pPr algn="r">
                <a:defRPr/>
              </a:pPr>
              <a:t>21</a:t>
            </a:fld>
            <a:endParaRPr lang="hu-HU" sz="1600" b="1" dirty="0">
              <a:latin typeface="+mn-lt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19.</a:t>
            </a:r>
          </a:p>
          <a:p>
            <a:pPr algn="just"/>
            <a:endParaRPr lang="hu-HU" altLang="hu-HU" sz="1400" b="1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</a:rPr>
              <a:t>Termelői tej begyűjtése:</a:t>
            </a:r>
          </a:p>
          <a:p>
            <a:pPr algn="l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egy termelő 200kg-ig – nincs EKAER</a:t>
            </a:r>
          </a:p>
          <a:p>
            <a:pPr algn="l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egy termelő 200kg felett – van EKAER szám</a:t>
            </a:r>
          </a:p>
          <a:p>
            <a:pPr algn="l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a begyűjtő tartálykocsi vegyesen fog EKAER számos és nem EKAER számos tejet is tartalmazni</a:t>
            </a: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</a:rPr>
              <a:t>A bejelentő személy bárki lehet, tehát akár a felvásárló is megoldhatja (a termelő kér neki másodlagos felhasználói jogokat)</a:t>
            </a:r>
          </a:p>
          <a:p>
            <a:pPr algn="l"/>
            <a:endParaRPr lang="hu-HU" altLang="hu-HU" sz="2400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</a:rPr>
              <a:t>Göngyöleg:</a:t>
            </a:r>
          </a:p>
          <a:p>
            <a:pPr algn="l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Belföldi ügylet esetén csak az első értékesítés érdekes, azaz amikor csak a göngyöleg az értékesítés tárgya</a:t>
            </a:r>
          </a:p>
          <a:p>
            <a:pPr algn="l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EU-ból történő behozatal esetén viszont minden mozgást jelenteni kell (behozatal, visszavitel) – </a:t>
            </a:r>
            <a:r>
              <a:rPr lang="hu-HU" altLang="hu-HU" sz="2400" dirty="0" err="1" smtClean="0">
                <a:solidFill>
                  <a:srgbClr val="000000"/>
                </a:solidFill>
              </a:rPr>
              <a:t>visszavitel</a:t>
            </a:r>
            <a:r>
              <a:rPr lang="hu-HU" altLang="hu-HU" sz="2400" dirty="0" smtClean="0">
                <a:solidFill>
                  <a:srgbClr val="000000"/>
                </a:solidFill>
              </a:rPr>
              <a:t> esetén az értékhatárok miatt nem biztos, hogy kell EKAER szám</a:t>
            </a:r>
          </a:p>
          <a:p>
            <a:pPr algn="l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Súlyba beleszámít, értékbe nem (ha nem értékesítjük)</a:t>
            </a:r>
            <a:endParaRPr lang="hu-HU" altLang="hu-HU" sz="2400" dirty="0" smtClean="0"/>
          </a:p>
          <a:p>
            <a:pPr algn="l"/>
            <a:endParaRPr lang="hu-HU" altLang="hu-HU" sz="2600" b="1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0790E4C3-18FD-4574-9571-65267A97AA31}" type="slidenum">
              <a:rPr lang="hu-HU" sz="1600" b="1">
                <a:latin typeface="+mn-lt"/>
              </a:rPr>
              <a:pPr algn="r">
                <a:defRPr/>
              </a:pPr>
              <a:t>22</a:t>
            </a:fld>
            <a:endParaRPr lang="hu-HU" sz="1600" b="1" dirty="0">
              <a:latin typeface="+mn-lt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20.</a:t>
            </a:r>
          </a:p>
          <a:p>
            <a:pPr algn="just"/>
            <a:endParaRPr lang="hu-HU" altLang="hu-HU" sz="1400" b="1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</a:rPr>
              <a:t>Belföldi ügylet esetén az átvevő honnan tudja, hogy amit átvesz, az EKAER köteles-e vagy sem?</a:t>
            </a:r>
          </a:p>
          <a:p>
            <a:pPr algn="l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 nem fogja tudni, viszont fel kell készülnie arra, hogy ha mégis az, akkor képes legyen lezárni a fuvart.</a:t>
            </a:r>
          </a:p>
          <a:p>
            <a:pPr algn="l"/>
            <a:endParaRPr lang="hu-HU" altLang="hu-HU" sz="2400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</a:rPr>
              <a:t>Egy adott fuvarról a vevő érdeklődhet-e (kötelező-e) EKAER szám ügyben?</a:t>
            </a:r>
          </a:p>
          <a:p>
            <a:pPr algn="l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 egyelőre nem elvárás, és nincs lehetőség sem rá</a:t>
            </a:r>
          </a:p>
          <a:p>
            <a:pPr algn="l"/>
            <a:endParaRPr lang="hu-HU" altLang="hu-HU" sz="2400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</a:rPr>
              <a:t>EKAER szám kötelező feltüntetése: más okmányokon nem kötelező szerepeltetni, a fuvarossal kell bármilyen módon közölni.</a:t>
            </a:r>
          </a:p>
          <a:p>
            <a:pPr algn="l"/>
            <a:endParaRPr lang="hu-HU" altLang="hu-HU" sz="2400" dirty="0" smtClean="0">
              <a:solidFill>
                <a:srgbClr val="000000"/>
              </a:solidFill>
            </a:endParaRPr>
          </a:p>
          <a:p>
            <a:pPr algn="l"/>
            <a:endParaRPr lang="hu-HU" altLang="hu-HU" sz="2400" dirty="0" smtClean="0"/>
          </a:p>
          <a:p>
            <a:pPr algn="l"/>
            <a:endParaRPr lang="hu-HU" altLang="hu-HU" sz="2600" b="1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C6B6384D-39FC-4076-AFD8-59B76F03C5BA}" type="slidenum">
              <a:rPr lang="hu-HU" sz="1600" b="1">
                <a:latin typeface="+mn-lt"/>
              </a:rPr>
              <a:pPr algn="r">
                <a:defRPr/>
              </a:pPr>
              <a:t>23</a:t>
            </a:fld>
            <a:endParaRPr lang="hu-HU" sz="1600" b="1" dirty="0">
              <a:latin typeface="+mn-lt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21.</a:t>
            </a:r>
          </a:p>
          <a:p>
            <a:pPr algn="just"/>
            <a:endParaRPr lang="hu-HU" altLang="hu-HU" sz="1400" b="1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</a:rPr>
              <a:t>Terményt tárolás céljából átvevő fél érintett-e EKAER számmal?</a:t>
            </a:r>
          </a:p>
          <a:p>
            <a:pPr algn="l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 Átvevőként, ha EU-ból érkezik az áru, vagy belföldi ügylet esetén, ha első adóköteles értékesítés is megvalósul (harmadik szereplő vásárolja meg): EKAER</a:t>
            </a:r>
          </a:p>
          <a:p>
            <a:pPr algn="l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 Ha maga a tároló vásárol meg az ott tárolt terményből, akkor fuvar hiányában nincs EKAER igénylési kötelezettség, és onnantól kezdve az összes többi eladás nem lesz EKAER köteles? (vitatott: bértárolás vagy előre szállítás utáni értékesítés?)</a:t>
            </a:r>
          </a:p>
          <a:p>
            <a:pPr algn="l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 Belföldre vagy EU-ba történő értékesítés esetén az áru tulajdonosa a bejelentésre kötelezett, indulási címként fogják csak beírni a tárolót.</a:t>
            </a:r>
          </a:p>
          <a:p>
            <a:pPr algn="l">
              <a:buFontTx/>
              <a:buChar char="-"/>
            </a:pPr>
            <a:endParaRPr lang="hu-HU" altLang="hu-HU" sz="2400" b="1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</a:rPr>
              <a:t>Állatok felvásárlása előre meghirdetett helyszínen. Fuvarozással járó termékértékesítésnek minősül-e az állatok átvételi helyszínre való szállítása? Ha nem veszik meg az összes állatot, még mielőtt lezárnák az EKAER számot, módosít!</a:t>
            </a:r>
          </a:p>
          <a:p>
            <a:pPr algn="l"/>
            <a:endParaRPr lang="hu-HU" altLang="hu-HU" sz="2600" b="1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1891F703-1342-45A0-9A38-487EAF180F85}" type="slidenum">
              <a:rPr lang="hu-HU" sz="1600" b="1">
                <a:latin typeface="+mn-lt"/>
              </a:rPr>
              <a:pPr algn="r">
                <a:defRPr/>
              </a:pPr>
              <a:t>24</a:t>
            </a:fld>
            <a:endParaRPr lang="hu-HU" sz="1600" b="1" dirty="0">
              <a:latin typeface="+mn-lt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4788" y="963613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22.</a:t>
            </a:r>
          </a:p>
          <a:p>
            <a:pPr algn="just"/>
            <a:endParaRPr lang="hu-HU" altLang="hu-HU" sz="1400" b="1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</a:rPr>
              <a:t>Terményt értékesítése közvetlenül a termény betakarítását követően, de még fuvarozást megelőzően valósul meg? Van-e, és kinek EKAER szám kérési kötelezettsége</a:t>
            </a:r>
          </a:p>
          <a:p>
            <a:pPr algn="l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 Fuvarozással járó termékértékesítés esetén a terményt eladó kéri meg az EKAER számot, a vevő pedig a telephelyére való beszállítással zárja le a fuvart</a:t>
            </a:r>
          </a:p>
          <a:p>
            <a:pPr algn="l"/>
            <a:endParaRPr lang="hu-HU" altLang="hu-HU" sz="2400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</a:rPr>
              <a:t>Több termelő területéről egyszerre történik a betakarítás, és a vevőhöz való szállítás, a terület arányában egyeznek meg az ellenértékről</a:t>
            </a:r>
          </a:p>
          <a:p>
            <a:pPr algn="l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 Fuvarozással járó termékértékesítés esetén a terményt eladó termelők kérik meg az EKAER számokat, a vevő pedig a telephelyére való beszállítással zárja le a fuvart, figyelemmel kell lenni az értékhatárokra 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41A2B4F4-494E-422F-BEA7-D64BB6E6D6FC}" type="slidenum">
              <a:rPr lang="hu-HU" sz="1600" b="1">
                <a:latin typeface="+mn-lt"/>
              </a:rPr>
              <a:pPr algn="r">
                <a:defRPr/>
              </a:pPr>
              <a:t>25</a:t>
            </a:fld>
            <a:endParaRPr lang="hu-HU" sz="1600" b="1" dirty="0">
              <a:latin typeface="+mn-lt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3655" y="238100"/>
            <a:ext cx="9644129" cy="681516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23.</a:t>
            </a:r>
          </a:p>
          <a:p>
            <a:pPr algn="just"/>
            <a:endParaRPr lang="hu-HU" altLang="hu-HU" sz="1400" b="1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200" dirty="0" smtClean="0">
                <a:solidFill>
                  <a:srgbClr val="000000"/>
                </a:solidFill>
              </a:rPr>
              <a:t>Beszerzés harmadik országból</a:t>
            </a:r>
          </a:p>
          <a:p>
            <a:pPr algn="l">
              <a:buFontTx/>
              <a:buChar char="-"/>
            </a:pPr>
            <a:r>
              <a:rPr lang="hu-HU" altLang="hu-HU" sz="2200" dirty="0" smtClean="0">
                <a:solidFill>
                  <a:srgbClr val="000000"/>
                </a:solidFill>
              </a:rPr>
              <a:t> a beszerzéshez nem kapcsolódik EKAER szám, de</a:t>
            </a:r>
          </a:p>
          <a:p>
            <a:pPr algn="l">
              <a:buFontTx/>
              <a:buChar char="-"/>
            </a:pPr>
            <a:r>
              <a:rPr lang="hu-HU" altLang="hu-HU" sz="2200" dirty="0" smtClean="0">
                <a:solidFill>
                  <a:srgbClr val="000000"/>
                </a:solidFill>
              </a:rPr>
              <a:t> azt követő belföldi, vagy EU-s eladás EKAER szám köteles</a:t>
            </a:r>
          </a:p>
          <a:p>
            <a:pPr algn="l">
              <a:buFontTx/>
              <a:buChar char="-"/>
            </a:pPr>
            <a:r>
              <a:rPr lang="hu-HU" altLang="hu-HU" sz="2200" dirty="0" smtClean="0">
                <a:solidFill>
                  <a:srgbClr val="000000"/>
                </a:solidFill>
              </a:rPr>
              <a:t>(Hol helyezik szabadforgalomba!!)</a:t>
            </a:r>
          </a:p>
          <a:p>
            <a:pPr algn="l"/>
            <a:endParaRPr lang="hu-HU" altLang="hu-HU" sz="2200" b="1" dirty="0" smtClean="0">
              <a:solidFill>
                <a:srgbClr val="000000"/>
              </a:solidFill>
            </a:endParaRPr>
          </a:p>
          <a:p>
            <a:pPr algn="l"/>
            <a:r>
              <a:rPr lang="hu-HU" altLang="hu-HU" sz="2200" dirty="0" smtClean="0"/>
              <a:t>Az EKAER szám igénylése során, de még a rakodás megkezdése előtt kiderül, hogy hibásak az adatok</a:t>
            </a:r>
            <a:br>
              <a:rPr lang="hu-HU" altLang="hu-HU" sz="2200" dirty="0" smtClean="0"/>
            </a:br>
            <a:r>
              <a:rPr lang="hu-HU" altLang="hu-HU" sz="2200" dirty="0" smtClean="0"/>
              <a:t>- meghiúsult fuvar</a:t>
            </a:r>
          </a:p>
          <a:p>
            <a:pPr algn="l">
              <a:buFontTx/>
              <a:buChar char="-"/>
            </a:pPr>
            <a:r>
              <a:rPr lang="hu-HU" altLang="hu-HU" sz="2200" dirty="0" smtClean="0"/>
              <a:t> új EKAER szám kérése</a:t>
            </a:r>
          </a:p>
          <a:p>
            <a:pPr algn="l"/>
            <a:endParaRPr lang="hu-HU" altLang="hu-HU" sz="2200" dirty="0" smtClean="0"/>
          </a:p>
          <a:p>
            <a:pPr algn="l"/>
            <a:r>
              <a:rPr lang="hu-HU" altLang="hu-HU" sz="2200" dirty="0" smtClean="0"/>
              <a:t>Áru értéke nem forintban meghatározott: 2014. december 31-én hatályos MNB árfolyam alapján kell a forintadatot beírni az EKAER szám igénylése során</a:t>
            </a:r>
          </a:p>
          <a:p>
            <a:pPr algn="l"/>
            <a:endParaRPr lang="hu-HU" altLang="hu-HU" sz="2200" dirty="0" smtClean="0"/>
          </a:p>
          <a:p>
            <a:pPr algn="l"/>
            <a:r>
              <a:rPr lang="hu-HU" altLang="hu-HU" sz="2200" dirty="0" smtClean="0"/>
              <a:t>Karbantartás: előre meghirdetett időintervallum (</a:t>
            </a:r>
            <a:r>
              <a:rPr lang="hu-HU" altLang="hu-HU" sz="2200" dirty="0" err="1" smtClean="0"/>
              <a:t>-tól</a:t>
            </a:r>
            <a:r>
              <a:rPr lang="hu-HU" altLang="hu-HU" sz="2200" dirty="0" smtClean="0"/>
              <a:t>, </a:t>
            </a:r>
            <a:r>
              <a:rPr lang="hu-HU" altLang="hu-HU" sz="2200" dirty="0" err="1" smtClean="0"/>
              <a:t>-ig</a:t>
            </a:r>
            <a:r>
              <a:rPr lang="hu-HU" altLang="hu-HU" sz="2200" dirty="0" smtClean="0"/>
              <a:t>)</a:t>
            </a:r>
          </a:p>
          <a:p>
            <a:pPr algn="l"/>
            <a:r>
              <a:rPr lang="hu-HU" altLang="hu-HU" sz="2200" dirty="0" smtClean="0"/>
              <a:t>Üzemszünet: utólag közölt időintervallum (</a:t>
            </a:r>
            <a:r>
              <a:rPr lang="hu-HU" altLang="hu-HU" sz="2200" dirty="0" err="1" smtClean="0"/>
              <a:t>-tól</a:t>
            </a:r>
            <a:r>
              <a:rPr lang="hu-HU" altLang="hu-HU" sz="2200" dirty="0" smtClean="0"/>
              <a:t>, </a:t>
            </a:r>
            <a:r>
              <a:rPr lang="hu-HU" altLang="hu-HU" sz="2200" dirty="0" err="1" smtClean="0"/>
              <a:t>-ig</a:t>
            </a:r>
            <a:r>
              <a:rPr lang="hu-HU" altLang="hu-HU" sz="2200" dirty="0" smtClean="0"/>
              <a:t>)</a:t>
            </a:r>
          </a:p>
          <a:p>
            <a:pPr algn="l"/>
            <a:r>
              <a:rPr lang="hu-HU" altLang="hu-HU" sz="2200" dirty="0" smtClean="0"/>
              <a:t>Internet szolgáltatás elégtelensége (pontosan mit jelent?)</a:t>
            </a:r>
          </a:p>
          <a:p>
            <a:pPr algn="l"/>
            <a:r>
              <a:rPr lang="hu-HU" altLang="hu-HU" sz="2200" dirty="0" smtClean="0"/>
              <a:t>Utólag kell az EKAER számot megkérni</a:t>
            </a:r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7519D678-7F93-47B0-8435-E9A02C2A118F}" type="slidenum">
              <a:rPr lang="hu-HU" sz="1600" b="1">
                <a:latin typeface="+mn-lt"/>
              </a:rPr>
              <a:pPr algn="r">
                <a:defRPr/>
              </a:pPr>
              <a:t>26</a:t>
            </a:fld>
            <a:endParaRPr lang="hu-HU" sz="1600" b="1" dirty="0">
              <a:latin typeface="+mn-lt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24.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endParaRPr lang="hu-HU" altLang="hu-HU" sz="1800" b="1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400" b="1" dirty="0" smtClean="0">
                <a:solidFill>
                  <a:srgbClr val="000000"/>
                </a:solidFill>
              </a:rPr>
              <a:t>Kockázatos termékek esetén további kötelezettség: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endParaRPr lang="hu-HU" altLang="hu-HU" sz="1800" b="1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400" dirty="0" smtClean="0">
                <a:solidFill>
                  <a:srgbClr val="000000"/>
                </a:solidFill>
              </a:rPr>
              <a:t>Kockázatos élelmiszerek esetén EKAER számot az az adózó kaphat, amelyik:</a:t>
            </a:r>
          </a:p>
          <a:p>
            <a:pPr marL="822308" lvl="1" indent="-373056"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400" dirty="0" smtClean="0">
                <a:solidFill>
                  <a:srgbClr val="000000"/>
                </a:solidFill>
              </a:rPr>
              <a:t>- A FELIR rendszerben bejelentett élelmiszer vállalkozó  </a:t>
            </a:r>
            <a:r>
              <a:rPr lang="hu-HU" altLang="hu-HU" sz="2400" dirty="0" smtClean="0">
                <a:solidFill>
                  <a:srgbClr val="000000"/>
                </a:solidFill>
                <a:hlinkClick r:id="rId2"/>
              </a:rPr>
              <a:t>http://portal.nebih.gov.hu/web/guest/felir-kereso</a:t>
            </a:r>
            <a:endParaRPr lang="hu-HU" altLang="hu-HU" sz="2400" dirty="0" smtClean="0">
              <a:solidFill>
                <a:srgbClr val="000000"/>
              </a:solidFill>
            </a:endParaRPr>
          </a:p>
          <a:p>
            <a:pPr marL="822308" lvl="1" indent="-373056">
              <a:lnSpc>
                <a:spcPct val="80000"/>
              </a:lnSpc>
              <a:spcBef>
                <a:spcPts val="900"/>
              </a:spcBef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</a:rPr>
              <a:t>Élelmiszer vállalkozóként az első magyarországi tárolási hely bejelentésének eleget tett:  </a:t>
            </a:r>
            <a:r>
              <a:rPr lang="hu-HU" altLang="hu-HU" sz="2400" u="sng" dirty="0" smtClean="0">
                <a:solidFill>
                  <a:srgbClr val="3C8C93"/>
                </a:solidFill>
                <a:hlinkClick r:id="rId3"/>
              </a:rPr>
              <a:t>http://portal.nebih.gov.hu/elso-betarolasi-hely-kereso</a:t>
            </a:r>
            <a:endParaRPr lang="hu-HU" altLang="hu-HU" sz="2400" u="sng" dirty="0" smtClean="0">
              <a:solidFill>
                <a:srgbClr val="3C8C93"/>
              </a:solidFill>
            </a:endParaRPr>
          </a:p>
          <a:p>
            <a:pPr marL="822308" lvl="1" indent="-373056"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400" dirty="0" smtClean="0">
                <a:solidFill>
                  <a:srgbClr val="000000"/>
                </a:solidFill>
              </a:rPr>
              <a:t>-   Kockázati biztosítékadási kötelezettségét teljesítette: NAV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r>
              <a:rPr lang="hu-HU" altLang="hu-HU" sz="2400" dirty="0" smtClean="0">
                <a:solidFill>
                  <a:srgbClr val="000000"/>
                </a:solidFill>
              </a:rPr>
              <a:t>Kockázatos egyéb termékek esetén EKAER számot az az adózó kaphat, amelyik:</a:t>
            </a:r>
          </a:p>
          <a:p>
            <a:pPr marL="822308" lvl="1" indent="-373056" algn="just">
              <a:lnSpc>
                <a:spcPct val="80000"/>
              </a:lnSpc>
              <a:spcBef>
                <a:spcPts val="1200"/>
              </a:spcBef>
            </a:pPr>
            <a:r>
              <a:rPr lang="hu-HU" altLang="hu-HU" sz="2400" dirty="0" smtClean="0">
                <a:solidFill>
                  <a:srgbClr val="000000"/>
                </a:solidFill>
              </a:rPr>
              <a:t>- Kockázati biztosítékadási kötelezettségét teljesítette: NAV</a:t>
            </a:r>
          </a:p>
          <a:p>
            <a:pPr algn="l"/>
            <a:endParaRPr lang="hu-HU" altLang="hu-HU" sz="1400" b="1" dirty="0" smtClean="0"/>
          </a:p>
          <a:p>
            <a:pPr algn="l"/>
            <a:r>
              <a:rPr lang="hu-HU" altLang="hu-HU" sz="2400" dirty="0" smtClean="0"/>
              <a:t>Súly és értékhatárok</a:t>
            </a:r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600" b="1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04235619-9EAC-4EE1-8B0C-392849147308}" type="slidenum">
              <a:rPr lang="hu-HU" sz="1600" b="1">
                <a:latin typeface="+mn-lt"/>
              </a:rPr>
              <a:pPr algn="r">
                <a:defRPr/>
              </a:pPr>
              <a:t>27</a:t>
            </a:fld>
            <a:endParaRPr lang="hu-HU" sz="1600" b="1" dirty="0">
              <a:latin typeface="+mn-lt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25.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endParaRPr lang="hu-HU" altLang="hu-HU" sz="1800" b="1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600" b="1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/>
        </p:nvGraphicFramePr>
        <p:xfrm>
          <a:off x="280990" y="1792289"/>
          <a:ext cx="9551987" cy="5320671"/>
        </p:xfrm>
        <a:graphic>
          <a:graphicData uri="http://schemas.openxmlformats.org/drawingml/2006/table">
            <a:tbl>
              <a:tblPr/>
              <a:tblGrid>
                <a:gridCol w="2495550"/>
                <a:gridCol w="2279650"/>
                <a:gridCol w="2687637"/>
                <a:gridCol w="2089150"/>
              </a:tblGrid>
              <a:tr h="4206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Kockázatos termékek (nem teljeskörű felsorolás!)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206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Kockázatos élelmiszerek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Egyéb kockázatos termékek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Már nem élő állat húsa, Hal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Gyümölcs tartósítva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Állateledel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Kenőanyagok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3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Tej, tejszín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Rizs, hajdina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Homok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Hígítók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Méz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Liszt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Kavics, sóder, tört kő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Tűzifa, rőzse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Tojás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Étolajok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Kátrány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Gömbfa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Hagyma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Állati, növényi zsír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Viasz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Ruházat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Élő növény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Margarin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Bitumenes keverék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Lábbeli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Zöldségek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Kolbász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Trágyázó szerek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Zöldségek tartósítva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Konzervált hús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Gyümölcsök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Répacukor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Déli gyümölcsök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Másfajta cukor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6322B0A8-664E-46A4-A5FC-82E270C873D9}" type="slidenum">
              <a:rPr lang="hu-HU" sz="1600" b="1">
                <a:latin typeface="+mn-lt"/>
              </a:rPr>
              <a:pPr algn="r">
                <a:defRPr/>
              </a:pPr>
              <a:t>28</a:t>
            </a:fld>
            <a:endParaRPr lang="hu-HU" sz="1600" b="1" dirty="0">
              <a:latin typeface="+mn-lt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26.</a:t>
            </a:r>
          </a:p>
          <a:p>
            <a:pPr algn="l" eaLnBrk="1" hangingPunct="1"/>
            <a:endParaRPr lang="hu-HU" altLang="hu-HU" sz="1600" u="sng" dirty="0" smtClean="0"/>
          </a:p>
          <a:p>
            <a:pPr algn="just"/>
            <a:r>
              <a:rPr lang="hu-HU" altLang="hu-HU" sz="2400" dirty="0" smtClean="0">
                <a:solidFill>
                  <a:srgbClr val="000000"/>
                </a:solidFill>
                <a:cs typeface="Times New Roman" pitchFamily="18" charset="0"/>
              </a:rPr>
              <a:t>Kinek kell adnia: aki az EKAER számot kérni köteles </a:t>
            </a:r>
          </a:p>
          <a:p>
            <a:pPr algn="just"/>
            <a:r>
              <a:rPr lang="hu-HU" altLang="hu-HU" sz="2400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hu-HU" altLang="hu-HU" sz="2400" dirty="0" err="1" smtClean="0">
                <a:solidFill>
                  <a:srgbClr val="000000"/>
                </a:solidFill>
                <a:cs typeface="Times New Roman" pitchFamily="18" charset="0"/>
              </a:rPr>
              <a:t>Belföld-Belföld</a:t>
            </a:r>
            <a:r>
              <a:rPr lang="hu-HU" altLang="hu-HU" sz="2400" dirty="0" smtClean="0">
                <a:solidFill>
                  <a:srgbClr val="000000"/>
                </a:solidFill>
                <a:cs typeface="Times New Roman" pitchFamily="18" charset="0"/>
              </a:rPr>
              <a:t> = feladó; </a:t>
            </a:r>
            <a:r>
              <a:rPr lang="hu-HU" altLang="hu-HU" sz="2400" dirty="0" err="1" smtClean="0">
                <a:solidFill>
                  <a:srgbClr val="000000"/>
                </a:solidFill>
                <a:cs typeface="Times New Roman" pitchFamily="18" charset="0"/>
              </a:rPr>
              <a:t>EU-Belföld</a:t>
            </a:r>
            <a:r>
              <a:rPr lang="hu-HU" altLang="hu-HU" sz="2400" dirty="0" smtClean="0">
                <a:solidFill>
                  <a:srgbClr val="000000"/>
                </a:solidFill>
                <a:cs typeface="Times New Roman" pitchFamily="18" charset="0"/>
              </a:rPr>
              <a:t> (kivéve bérmunka) = címzett, átvevő)</a:t>
            </a:r>
          </a:p>
          <a:p>
            <a:pPr algn="just"/>
            <a:endParaRPr lang="hu-HU" altLang="hu-HU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hu-HU" altLang="hu-HU" sz="2400" dirty="0" smtClean="0">
                <a:solidFill>
                  <a:srgbClr val="000000"/>
                </a:solidFill>
                <a:cs typeface="Times New Roman" pitchFamily="18" charset="0"/>
              </a:rPr>
              <a:t>Mentesül </a:t>
            </a:r>
            <a:r>
              <a:rPr lang="az-Cyrl-AZ" altLang="hu-HU" sz="2400" dirty="0" smtClean="0">
                <a:solidFill>
                  <a:srgbClr val="000000"/>
                </a:solidFill>
                <a:cs typeface="Times New Roman" pitchFamily="18" charset="0"/>
              </a:rPr>
              <a:t>а </a:t>
            </a:r>
            <a:r>
              <a:rPr lang="hu-HU" altLang="hu-HU" sz="2400" dirty="0" smtClean="0">
                <a:solidFill>
                  <a:srgbClr val="000000"/>
                </a:solidFill>
                <a:cs typeface="Times New Roman" pitchFamily="18" charset="0"/>
              </a:rPr>
              <a:t>biztosítékadási kötelezettség alól az az adózó, aki</a:t>
            </a: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  <a:cs typeface="Times New Roman" pitchFamily="18" charset="0"/>
              </a:rPr>
              <a:t>- az állami adóhatóság által vezetett minősített adózói adatbázisban szerepel, </a:t>
            </a:r>
            <a:r>
              <a:rPr lang="hu-HU" altLang="hu-HU" sz="2400" b="1" dirty="0" smtClean="0">
                <a:solidFill>
                  <a:srgbClr val="000000"/>
                </a:solidFill>
                <a:cs typeface="Times New Roman" pitchFamily="18" charset="0"/>
              </a:rPr>
              <a:t>VAGY</a:t>
            </a: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  <a:cs typeface="Times New Roman" pitchFamily="18" charset="0"/>
              </a:rPr>
              <a:t>- legalább két éve működik </a:t>
            </a:r>
            <a:r>
              <a:rPr lang="hu-HU" altLang="hu-HU" sz="2400" b="1" dirty="0" smtClean="0">
                <a:solidFill>
                  <a:srgbClr val="000000"/>
                </a:solidFill>
                <a:cs typeface="Times New Roman" pitchFamily="18" charset="0"/>
              </a:rPr>
              <a:t>ÉS</a:t>
            </a:r>
            <a:r>
              <a:rPr lang="hu-HU" altLang="hu-HU" sz="2400" dirty="0" smtClean="0">
                <a:solidFill>
                  <a:srgbClr val="000000"/>
                </a:solidFill>
                <a:cs typeface="Times New Roman" pitchFamily="18" charset="0"/>
              </a:rPr>
              <a:t> az EKAER szám igénylése időpontjában szerepel a köztartozásmentes adózói adatbázisban, </a:t>
            </a:r>
            <a:r>
              <a:rPr lang="hu-HU" altLang="hu-HU" sz="2400" b="1" dirty="0" smtClean="0">
                <a:solidFill>
                  <a:srgbClr val="000000"/>
                </a:solidFill>
                <a:cs typeface="Times New Roman" pitchFamily="18" charset="0"/>
              </a:rPr>
              <a:t>ÉS</a:t>
            </a:r>
            <a:r>
              <a:rPr lang="hu-HU" altLang="hu-HU" sz="2400" dirty="0" smtClean="0">
                <a:solidFill>
                  <a:srgbClr val="000000"/>
                </a:solidFill>
                <a:cs typeface="Times New Roman" pitchFamily="18" charset="0"/>
              </a:rPr>
              <a:t> nem áll adószám felfüggesztés hatálya alatt.</a:t>
            </a:r>
          </a:p>
          <a:p>
            <a:pPr algn="l"/>
            <a:endParaRPr lang="hu-HU" altLang="hu-HU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l"/>
            <a:r>
              <a:rPr lang="hu-HU" altLang="hu-HU" sz="2400" dirty="0" smtClean="0">
                <a:solidFill>
                  <a:srgbClr val="000000"/>
                </a:solidFill>
                <a:cs typeface="Times New Roman" pitchFamily="18" charset="0"/>
              </a:rPr>
              <a:t>A biztosíték összege teljesíthető:</a:t>
            </a:r>
          </a:p>
          <a:p>
            <a:pPr algn="l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  <a:cs typeface="Times New Roman" pitchFamily="18" charset="0"/>
              </a:rPr>
              <a:t> elkülönített letéti számlára történő befizetéssel,</a:t>
            </a:r>
          </a:p>
          <a:p>
            <a:pPr algn="l">
              <a:buFontTx/>
              <a:buChar char="-"/>
            </a:pPr>
            <a:r>
              <a:rPr lang="hu-HU" altLang="hu-HU" sz="2400" dirty="0" smtClean="0">
                <a:solidFill>
                  <a:srgbClr val="000000"/>
                </a:solidFill>
                <a:cs typeface="Times New Roman" pitchFamily="18" charset="0"/>
              </a:rPr>
              <a:t> pénzügyi intézmény, pénzforgalmi intézmény, befektetési vállalkozás által vállalt, az állami adóhatóság által nyilvántartásba vett garancia útján.</a:t>
            </a:r>
          </a:p>
          <a:p>
            <a:pPr algn="just">
              <a:lnSpc>
                <a:spcPct val="80000"/>
              </a:lnSpc>
              <a:spcBef>
                <a:spcPts val="900"/>
              </a:spcBef>
            </a:pPr>
            <a:endParaRPr lang="hu-HU" altLang="hu-HU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l"/>
            <a:endParaRPr lang="hu-HU" altLang="hu-H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0E6C6AE1-C08D-4394-BBC2-E97BD7C2E3D3}" type="slidenum">
              <a:rPr lang="hu-HU" sz="1600" b="1">
                <a:latin typeface="+mn-lt"/>
              </a:rPr>
              <a:pPr algn="r">
                <a:defRPr/>
              </a:pPr>
              <a:t>29</a:t>
            </a:fld>
            <a:endParaRPr lang="hu-HU" sz="1600" b="1" dirty="0">
              <a:latin typeface="+mn-lt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66662"/>
            <a:ext cx="9680575" cy="7243788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27.</a:t>
            </a:r>
          </a:p>
          <a:p>
            <a:pPr algn="l" eaLnBrk="1" hangingPunct="1"/>
            <a:endParaRPr lang="hu-HU" altLang="hu-HU" sz="1600" u="sng" dirty="0" smtClean="0"/>
          </a:p>
          <a:p>
            <a:pPr algn="l"/>
            <a:r>
              <a:rPr lang="hu-HU" altLang="hu-HU" sz="2400" dirty="0" smtClean="0"/>
              <a:t>Kockázati biztosíték összege:</a:t>
            </a:r>
          </a:p>
          <a:p>
            <a:pPr algn="l">
              <a:buFontTx/>
              <a:buAutoNum type="arabicPeriod"/>
            </a:pPr>
            <a:r>
              <a:rPr lang="hu-HU" altLang="hu-HU" sz="2400" dirty="0" smtClean="0"/>
              <a:t> A bejelentés napja és az azt megelőző 60 napra történt szereplő bejelentések</a:t>
            </a:r>
          </a:p>
          <a:p>
            <a:pPr algn="l">
              <a:buFontTx/>
              <a:buAutoNum type="arabicPeriod"/>
            </a:pPr>
            <a:r>
              <a:rPr lang="hu-HU" altLang="hu-HU" sz="2400" dirty="0" smtClean="0"/>
              <a:t> kockázatos termékek értékének 15%-a</a:t>
            </a:r>
          </a:p>
          <a:p>
            <a:pPr algn="l">
              <a:buFontTx/>
              <a:buAutoNum type="arabicPeriod"/>
            </a:pPr>
            <a:r>
              <a:rPr lang="hu-HU" altLang="hu-HU" sz="2400" dirty="0" smtClean="0"/>
              <a:t> mindig ott kell legyen a letéti számlán (folyamatos igazítás)</a:t>
            </a:r>
          </a:p>
          <a:p>
            <a:pPr algn="l">
              <a:buFontTx/>
              <a:buAutoNum type="arabicPeriod"/>
            </a:pPr>
            <a:r>
              <a:rPr lang="hu-HU" altLang="hu-HU" sz="2400" dirty="0" smtClean="0"/>
              <a:t>A kockázati biztosíték rendelkezésre állása: megelőző </a:t>
            </a:r>
            <a:r>
              <a:rPr lang="hu-HU" altLang="hu-HU" sz="2400" u="sng" dirty="0" smtClean="0"/>
              <a:t>banki munkanapot </a:t>
            </a:r>
            <a:r>
              <a:rPr lang="hu-HU" altLang="hu-HU" sz="2400" dirty="0" smtClean="0"/>
              <a:t>fogad el a NAV. Erre nagyon kell ügyelni.</a:t>
            </a:r>
          </a:p>
          <a:p>
            <a:pPr algn="l"/>
            <a:endParaRPr lang="hu-HU" altLang="hu-HU" sz="2400" dirty="0" smtClean="0"/>
          </a:p>
          <a:p>
            <a:pPr algn="l"/>
            <a:r>
              <a:rPr lang="hu-HU" altLang="hu-HU" sz="2400" dirty="0" smtClean="0"/>
              <a:t>Átmeneti </a:t>
            </a:r>
            <a:r>
              <a:rPr lang="hu-HU" altLang="hu-HU" sz="2400" dirty="0" smtClean="0"/>
              <a:t>szabály: </a:t>
            </a:r>
          </a:p>
          <a:p>
            <a:pPr algn="l">
              <a:buFontTx/>
              <a:buChar char="-"/>
            </a:pPr>
            <a:r>
              <a:rPr lang="hu-HU" altLang="hu-HU" sz="2400" dirty="0" smtClean="0"/>
              <a:t>2015. február 28 után kért EKAER számhoz kell adni először biztosítékot</a:t>
            </a:r>
          </a:p>
          <a:p>
            <a:pPr algn="l">
              <a:buFontTx/>
              <a:buChar char="-"/>
            </a:pPr>
            <a:r>
              <a:rPr lang="hu-HU" altLang="hu-HU" sz="2400" dirty="0" smtClean="0"/>
              <a:t>2015. január 1-től induló fuvarokat kell nézni, azaz 2015. március 1-ig kevesebb mint 60 napról van szó</a:t>
            </a:r>
          </a:p>
          <a:p>
            <a:pPr algn="l"/>
            <a:endParaRPr lang="hu-HU" altLang="hu-HU" sz="1600" dirty="0" smtClean="0"/>
          </a:p>
          <a:p>
            <a:pPr algn="l"/>
            <a:r>
              <a:rPr lang="hu-HU" altLang="hu-HU" sz="2400" dirty="0" smtClean="0"/>
              <a:t>Adózó folyamatosan nyomon követheti a biztosíték keretét</a:t>
            </a:r>
          </a:p>
          <a:p>
            <a:pPr algn="l"/>
            <a:endParaRPr lang="hu-HU" altLang="hu-HU" sz="1600" dirty="0" smtClean="0"/>
          </a:p>
          <a:p>
            <a:pPr algn="l"/>
            <a:r>
              <a:rPr lang="hu-HU" altLang="hu-HU" sz="2400" dirty="0" smtClean="0"/>
              <a:t>Kockázati biztosíték hiányában nem kaphat EKAER számot a bejelenteni kívánt fuvar</a:t>
            </a:r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7DC5D7B3-5C7B-4015-B038-2F6CF55C0BE4}" type="slidenum">
              <a:rPr lang="hu-HU" sz="1600" b="1">
                <a:latin typeface="+mn-lt"/>
              </a:rPr>
              <a:pPr algn="r">
                <a:defRPr/>
              </a:pPr>
              <a:t>3</a:t>
            </a:fld>
            <a:endParaRPr lang="hu-HU" sz="1600" b="1" dirty="0">
              <a:latin typeface="+mn-lt"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400050" y="1146176"/>
          <a:ext cx="9432925" cy="5689602"/>
        </p:xfrm>
        <a:graphic>
          <a:graphicData uri="http://schemas.openxmlformats.org/drawingml/2006/table">
            <a:tbl>
              <a:tblPr/>
              <a:tblGrid>
                <a:gridCol w="909638"/>
                <a:gridCol w="1122362"/>
                <a:gridCol w="1220788"/>
                <a:gridCol w="1300162"/>
                <a:gridCol w="1211263"/>
                <a:gridCol w="1179512"/>
                <a:gridCol w="1208088"/>
                <a:gridCol w="1281112"/>
              </a:tblGrid>
              <a:tr h="1184276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közúti fuvarozás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EU más tagállama → Magyarország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termékbeszerzés / egyéb célú behozatal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  Magyarország   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  EU más tagállama termékértékesítés / egyéb célú kivitel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belföldi forgalomban - nem végfelhasználó részére - első adóköteles értékesítés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88900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kockázatos termék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nem kockázatos termék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kockázatos termék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nem kockázatos termék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kockázatos termék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nem kockázatos termék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útdíj-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köteles 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súly vagy értékhatár felett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B+KB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B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B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B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B+KB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B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súly és értékhatár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alatt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−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−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−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−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−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−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nem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útdíj-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köteles 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súly vagy értékhatár felett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B+KB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−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B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−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B+KB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−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súly és értékhatár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alatt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−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−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−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−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−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−</a:t>
                      </a:r>
                      <a:endParaRPr kumimoji="0" lang="hu-HU" alt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Gill Sans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03F545A2-C9C5-4548-BC74-5C8384BBB90E}" type="slidenum">
              <a:rPr lang="hu-HU" sz="1600" b="1">
                <a:latin typeface="+mn-lt"/>
              </a:rPr>
              <a:pPr algn="r">
                <a:defRPr/>
              </a:pPr>
              <a:t>30</a:t>
            </a:fld>
            <a:endParaRPr lang="hu-HU" sz="1600" b="1" dirty="0">
              <a:latin typeface="+mn-lt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28.</a:t>
            </a:r>
          </a:p>
          <a:p>
            <a:pPr algn="l" eaLnBrk="1" hangingPunct="1"/>
            <a:endParaRPr lang="hu-HU" altLang="hu-HU" sz="2600" u="sng" dirty="0" smtClean="0"/>
          </a:p>
          <a:p>
            <a:pPr algn="l"/>
            <a:r>
              <a:rPr lang="hu-HU" altLang="hu-HU" sz="2600" dirty="0" smtClean="0"/>
              <a:t>A kockázati biztosítékból minden hónap utolsó 5 napján az esetlegesen fennálló adótartozásokra átvezethet az adóhatóság</a:t>
            </a:r>
            <a:r>
              <a:rPr lang="hu-HU" altLang="hu-HU" sz="2600" b="1" dirty="0" smtClean="0"/>
              <a:t>, azaz így lecsökkenő biztosítékot fel kell tölteni</a:t>
            </a:r>
          </a:p>
          <a:p>
            <a:pPr algn="l"/>
            <a:endParaRPr lang="hu-HU" altLang="hu-HU" sz="2600" b="1" dirty="0" smtClean="0"/>
          </a:p>
          <a:p>
            <a:pPr algn="l"/>
            <a:r>
              <a:rPr lang="hu-HU" altLang="hu-HU" sz="2600" dirty="0" smtClean="0"/>
              <a:t>A biztosíték mikor kérhető vissza:</a:t>
            </a:r>
          </a:p>
          <a:p>
            <a:pPr algn="l">
              <a:buFontTx/>
              <a:buChar char="-"/>
            </a:pPr>
            <a:r>
              <a:rPr lang="hu-HU" altLang="hu-HU" sz="2600" dirty="0" smtClean="0"/>
              <a:t> megszűnés</a:t>
            </a:r>
          </a:p>
          <a:p>
            <a:pPr algn="l">
              <a:buFontTx/>
              <a:buChar char="-"/>
            </a:pPr>
            <a:r>
              <a:rPr lang="hu-HU" altLang="hu-HU" sz="2600" dirty="0" smtClean="0"/>
              <a:t> 60 napig nem folytat kockázati biztosítékkal érintett tevékenységet</a:t>
            </a:r>
          </a:p>
          <a:p>
            <a:pPr algn="l">
              <a:buFontTx/>
              <a:buChar char="-"/>
            </a:pPr>
            <a:r>
              <a:rPr lang="hu-HU" altLang="hu-HU" sz="2600" dirty="0" smtClean="0"/>
              <a:t> mentességi feltételek valamelyike beáll</a:t>
            </a:r>
          </a:p>
          <a:p>
            <a:pPr algn="l">
              <a:buFontTx/>
              <a:buChar char="-"/>
            </a:pPr>
            <a:r>
              <a:rPr lang="hu-HU" altLang="hu-HU" sz="2600" dirty="0" smtClean="0"/>
              <a:t> (csökkentési jogcím) 60 napon keresztül folyamatosan meghaladja a biztosíték az elvárt összeget</a:t>
            </a:r>
          </a:p>
          <a:p>
            <a:pPr algn="l"/>
            <a:r>
              <a:rPr lang="hu-HU" altLang="hu-HU" sz="2600" dirty="0" smtClean="0"/>
              <a:t>30 napos kiutalási határidő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A9886334-D234-432B-BDB9-160D2A0DB3EB}" type="slidenum">
              <a:rPr lang="hu-HU" sz="1600" b="1">
                <a:latin typeface="+mn-lt"/>
              </a:rPr>
              <a:pPr algn="r">
                <a:defRPr/>
              </a:pPr>
              <a:t>31</a:t>
            </a:fld>
            <a:endParaRPr lang="hu-HU" sz="1600" b="1" dirty="0">
              <a:latin typeface="+mn-lt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29.</a:t>
            </a:r>
          </a:p>
          <a:p>
            <a:pPr algn="l" eaLnBrk="1" hangingPunct="1"/>
            <a:endParaRPr lang="hu-HU" altLang="hu-HU" sz="2000" u="sng" dirty="0" smtClean="0"/>
          </a:p>
          <a:p>
            <a:pPr algn="l"/>
            <a:r>
              <a:rPr lang="hu-HU" altLang="hu-HU" sz="2400" dirty="0" smtClean="0"/>
              <a:t>Szankció (2015. </a:t>
            </a:r>
            <a:r>
              <a:rPr lang="hu-HU" altLang="hu-HU" sz="2400" dirty="0" smtClean="0"/>
              <a:t>március 1-től): a be nem </a:t>
            </a:r>
            <a:r>
              <a:rPr lang="hu-HU" altLang="hu-HU" sz="2400" smtClean="0"/>
              <a:t>jelentett </a:t>
            </a:r>
            <a:r>
              <a:rPr lang="hu-HU" altLang="hu-HU" sz="2400" smtClean="0"/>
              <a:t>fuvarra</a:t>
            </a:r>
            <a:r>
              <a:rPr lang="hu-HU" altLang="hu-HU" sz="2400" smtClean="0"/>
              <a:t>l</a:t>
            </a:r>
            <a:r>
              <a:rPr lang="hu-HU" altLang="hu-HU" sz="2400" smtClean="0"/>
              <a:t> </a:t>
            </a:r>
            <a:r>
              <a:rPr lang="hu-HU" altLang="hu-HU" sz="2400" dirty="0" smtClean="0"/>
              <a:t>érintett áru igazolatlan eredetűnek fog minősülni, és az érték 40%-áig mehet a bírság, SŐT a bírság értékének megfelelő árut az adóhatóság le is foglalhatja</a:t>
            </a:r>
          </a:p>
          <a:p>
            <a:pPr algn="l"/>
            <a:endParaRPr lang="hu-HU" altLang="hu-HU" sz="2400" dirty="0" smtClean="0"/>
          </a:p>
          <a:p>
            <a:pPr algn="l"/>
            <a:r>
              <a:rPr lang="hu-HU" altLang="hu-HU" sz="2400" dirty="0" smtClean="0"/>
              <a:t>Külön NGM rendeletek:</a:t>
            </a:r>
          </a:p>
          <a:p>
            <a:pPr algn="l">
              <a:buFontTx/>
              <a:buChar char="-"/>
            </a:pPr>
            <a:r>
              <a:rPr lang="hu-HU" altLang="hu-HU" sz="2400" dirty="0" smtClean="0"/>
              <a:t> EKAER részletes eljárási szabályok</a:t>
            </a:r>
          </a:p>
          <a:p>
            <a:pPr algn="l">
              <a:buFontTx/>
              <a:buChar char="-"/>
            </a:pPr>
            <a:r>
              <a:rPr lang="hu-HU" altLang="hu-HU" sz="2400" dirty="0" smtClean="0"/>
              <a:t> EKAER szempontjából kockázatos termékek köre</a:t>
            </a:r>
          </a:p>
          <a:p>
            <a:pPr algn="l">
              <a:buFontTx/>
              <a:buChar char="-"/>
            </a:pPr>
            <a:endParaRPr lang="hu-HU" altLang="hu-HU" sz="2400" dirty="0" smtClean="0"/>
          </a:p>
          <a:p>
            <a:pPr algn="l"/>
            <a:r>
              <a:rPr lang="hu-HU" altLang="hu-HU" sz="2400" dirty="0" smtClean="0"/>
              <a:t>EKAER technikai </a:t>
            </a:r>
            <a:r>
              <a:rPr lang="hu-HU" altLang="hu-HU" sz="2400" dirty="0" err="1" smtClean="0"/>
              <a:t>Helpdesk</a:t>
            </a:r>
            <a:r>
              <a:rPr lang="hu-HU" altLang="hu-HU" sz="2400" dirty="0" smtClean="0"/>
              <a:t>: 06-1-441-9644</a:t>
            </a:r>
          </a:p>
          <a:p>
            <a:pPr algn="l"/>
            <a:endParaRPr lang="hu-HU" altLang="hu-H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04C925C1-043D-49EE-ACA1-4AAC827BE86C}" type="slidenum">
              <a:rPr lang="hu-HU" sz="1600" b="1">
                <a:latin typeface="+mn-lt"/>
              </a:rPr>
              <a:pPr algn="r">
                <a:defRPr/>
              </a:pPr>
              <a:t>32</a:t>
            </a:fld>
            <a:endParaRPr lang="hu-HU" sz="1600" b="1" dirty="0">
              <a:latin typeface="+mn-lt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0988" y="238100"/>
            <a:ext cx="9680575" cy="6965975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30.</a:t>
            </a:r>
          </a:p>
          <a:p>
            <a:pPr algn="l" eaLnBrk="1" hangingPunct="1"/>
            <a:endParaRPr lang="hu-HU" altLang="hu-HU" sz="1600" u="sng" dirty="0" smtClean="0"/>
          </a:p>
          <a:p>
            <a:pPr algn="l" eaLnBrk="1" hangingPunct="1"/>
            <a:r>
              <a:rPr lang="hu-HU" altLang="hu-HU" sz="2400" u="sng" dirty="0" smtClean="0"/>
              <a:t>Közúti ellenőrzés során:</a:t>
            </a:r>
          </a:p>
          <a:p>
            <a:pPr algn="l"/>
            <a:r>
              <a:rPr lang="hu-HU" altLang="hu-HU" sz="2400" dirty="0" smtClean="0"/>
              <a:t>[Art. 88/A. § (6a) és (6b) bekezdések)</a:t>
            </a:r>
          </a:p>
          <a:p>
            <a:pPr algn="l">
              <a:buFontTx/>
              <a:buChar char="-"/>
            </a:pPr>
            <a:r>
              <a:rPr lang="hu-HU" altLang="hu-HU" sz="2400" dirty="0" smtClean="0"/>
              <a:t> Milyen papírokkal kell rendelkezni: fuvarlevél vagy számla vagy egyéb okirat</a:t>
            </a:r>
          </a:p>
          <a:p>
            <a:pPr algn="l">
              <a:buFontTx/>
              <a:buChar char="-"/>
            </a:pPr>
            <a:r>
              <a:rPr lang="hu-HU" altLang="hu-HU" sz="2400" dirty="0" smtClean="0"/>
              <a:t> Kit lehet nyilatkoztatni: fuvarozót, címzettet, feladót</a:t>
            </a:r>
          </a:p>
          <a:p>
            <a:pPr algn="l">
              <a:buFontTx/>
              <a:buChar char="-"/>
            </a:pPr>
            <a:r>
              <a:rPr lang="hu-HU" altLang="hu-HU" sz="2400" dirty="0" smtClean="0"/>
              <a:t> Miről lehet nyilatkoztatni:</a:t>
            </a:r>
          </a:p>
          <a:p>
            <a:pPr algn="l">
              <a:buFontTx/>
              <a:buChar char="-"/>
            </a:pPr>
            <a:r>
              <a:rPr lang="hu-HU" altLang="hu-HU" sz="2400" i="1" dirty="0" smtClean="0"/>
              <a:t> </a:t>
            </a:r>
            <a:r>
              <a:rPr lang="hu-HU" altLang="hu-HU" sz="2400" dirty="0" smtClean="0"/>
              <a:t>a fuvarozott termék megnevezéséről, mennyiségéről,</a:t>
            </a:r>
          </a:p>
          <a:p>
            <a:pPr algn="l">
              <a:buFontTx/>
              <a:buChar char="-"/>
            </a:pPr>
            <a:r>
              <a:rPr lang="hu-HU" altLang="hu-HU" sz="2400" dirty="0" smtClean="0"/>
              <a:t> a szállítóeszköz megnevezéséről, forgalmi rendszámáról,</a:t>
            </a:r>
          </a:p>
          <a:p>
            <a:pPr algn="l">
              <a:buFontTx/>
              <a:buChar char="-"/>
            </a:pPr>
            <a:r>
              <a:rPr lang="hu-HU" altLang="hu-HU" sz="2400" dirty="0" smtClean="0"/>
              <a:t> a termék átvételéről, kirakodásának címéről,</a:t>
            </a:r>
          </a:p>
          <a:p>
            <a:pPr algn="l">
              <a:buFontTx/>
              <a:buChar char="-"/>
            </a:pPr>
            <a:r>
              <a:rPr lang="hu-HU" altLang="hu-HU" sz="2400" dirty="0" smtClean="0"/>
              <a:t> az EKAER számról,</a:t>
            </a:r>
          </a:p>
          <a:p>
            <a:pPr algn="l">
              <a:buFontTx/>
              <a:buChar char="-"/>
            </a:pPr>
            <a:r>
              <a:rPr lang="hu-HU" altLang="hu-HU" sz="2400" dirty="0" smtClean="0"/>
              <a:t> amennyiben a kirakodási cím nem az általános forgalmi adóalany székhelye, telephelye, fióktelepe, úgy az ingatlan használatának jogcíméről.</a:t>
            </a:r>
          </a:p>
          <a:p>
            <a:pPr algn="l"/>
            <a:endParaRPr lang="hu-HU" altLang="hu-HU" sz="1600" dirty="0" smtClean="0"/>
          </a:p>
          <a:p>
            <a:pPr algn="l"/>
            <a:r>
              <a:rPr lang="hu-HU" altLang="hu-HU" sz="2400" dirty="0" smtClean="0"/>
              <a:t>Intézkedés: hatósági zár (csomagzár, raktérzár)</a:t>
            </a:r>
          </a:p>
          <a:p>
            <a:pPr algn="l"/>
            <a:r>
              <a:rPr lang="hu-HU" altLang="hu-HU" sz="2400" dirty="0" smtClean="0"/>
              <a:t>Indok megszűnése esetén feloldás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1"/>
          <p:cNvSpPr>
            <a:spLocks noChangeShapeType="1"/>
          </p:cNvSpPr>
          <p:nvPr/>
        </p:nvSpPr>
        <p:spPr bwMode="auto">
          <a:xfrm flipH="1">
            <a:off x="2343150" y="1631952"/>
            <a:ext cx="0" cy="4260850"/>
          </a:xfrm>
          <a:prstGeom prst="line">
            <a:avLst/>
          </a:prstGeom>
          <a:noFill/>
          <a:ln w="12700">
            <a:solidFill>
              <a:srgbClr val="A3997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hu-HU"/>
          </a:p>
        </p:txBody>
      </p:sp>
      <p:sp>
        <p:nvSpPr>
          <p:cNvPr id="48131" name="Rectangle 2"/>
          <p:cNvSpPr>
            <a:spLocks/>
          </p:cNvSpPr>
          <p:nvPr/>
        </p:nvSpPr>
        <p:spPr bwMode="auto">
          <a:xfrm>
            <a:off x="2932113" y="4038601"/>
            <a:ext cx="466794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altLang="hu-HU" sz="3600" dirty="0" err="1">
                <a:solidFill>
                  <a:schemeClr val="tx1"/>
                </a:solidFill>
                <a:latin typeface="Verdana Bold" charset="0"/>
                <a:ea typeface="Verdana Bold" charset="0"/>
                <a:cs typeface="Verdana Bold" charset="0"/>
                <a:sym typeface="Verdana Bold" charset="0"/>
              </a:rPr>
              <a:t>Köszönöm</a:t>
            </a:r>
            <a:r>
              <a:rPr lang="en-US" altLang="hu-HU" sz="3600" dirty="0">
                <a:solidFill>
                  <a:schemeClr val="tx1"/>
                </a:solidFill>
                <a:latin typeface="Verdana Bold" charset="0"/>
                <a:ea typeface="Verdana Bold" charset="0"/>
                <a:cs typeface="Verdana Bold" charset="0"/>
                <a:sym typeface="Verdana Bold" charset="0"/>
              </a:rPr>
              <a:t> a </a:t>
            </a:r>
            <a:r>
              <a:rPr lang="en-US" altLang="hu-HU" sz="3600" dirty="0" err="1">
                <a:solidFill>
                  <a:schemeClr val="tx1"/>
                </a:solidFill>
                <a:latin typeface="Verdana Bold" charset="0"/>
                <a:ea typeface="Verdana Bold" charset="0"/>
                <a:cs typeface="Verdana Bold" charset="0"/>
                <a:sym typeface="Verdana Bold" charset="0"/>
              </a:rPr>
              <a:t>figyelmet</a:t>
            </a:r>
            <a:r>
              <a:rPr lang="en-US" altLang="hu-HU" sz="3600" dirty="0">
                <a:solidFill>
                  <a:schemeClr val="tx1"/>
                </a:solidFill>
                <a:latin typeface="Verdana Bold" charset="0"/>
                <a:ea typeface="Verdana Bold" charset="0"/>
                <a:cs typeface="Verdana Bold" charset="0"/>
                <a:sym typeface="Verdana Bold" charset="0"/>
              </a:rPr>
              <a:t>!</a:t>
            </a:r>
            <a:endParaRPr lang="en-US" altLang="hu-HU" sz="2100" dirty="0">
              <a:solidFill>
                <a:schemeClr val="tx1"/>
              </a:solidFill>
              <a:latin typeface="Verdana" pitchFamily="34" charset="0"/>
              <a:ea typeface="Lucida Grande" charset="0"/>
              <a:cs typeface="Lucida Grande" charset="0"/>
              <a:sym typeface="Verdana" pitchFamily="34" charset="0"/>
            </a:endParaRPr>
          </a:p>
          <a:p>
            <a:pPr algn="l"/>
            <a:endParaRPr lang="en-US" altLang="hu-HU" sz="2100" dirty="0">
              <a:solidFill>
                <a:schemeClr val="tx1"/>
              </a:solidFill>
              <a:latin typeface="Verdana" pitchFamily="34" charset="0"/>
              <a:ea typeface="Lucida Grande" charset="0"/>
              <a:cs typeface="Lucida Grande" charset="0"/>
              <a:sym typeface="Verdana" pitchFamily="34" charset="0"/>
            </a:endParaRPr>
          </a:p>
          <a:p>
            <a:pPr algn="l"/>
            <a:endParaRPr lang="en-US" altLang="hu-HU" sz="2100" dirty="0">
              <a:solidFill>
                <a:schemeClr val="tx1"/>
              </a:solidFill>
              <a:latin typeface="Verdana" pitchFamily="34" charset="0"/>
              <a:ea typeface="Lucida Grande" charset="0"/>
              <a:cs typeface="Lucida Grande" charset="0"/>
              <a:sym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63343AAA-BD1D-4F09-98CE-E8C32BAD7466}" type="slidenum">
              <a:rPr lang="hu-HU" sz="1600" b="1">
                <a:latin typeface="+mn-lt"/>
              </a:rPr>
              <a:pPr algn="r">
                <a:defRPr/>
              </a:pPr>
              <a:t>4</a:t>
            </a:fld>
            <a:endParaRPr lang="hu-HU" sz="1600" b="1" dirty="0">
              <a:latin typeface="+mn-lt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2.</a:t>
            </a:r>
          </a:p>
          <a:p>
            <a:pPr algn="l" eaLnBrk="1" hangingPunct="1"/>
            <a:endParaRPr lang="hu-HU" altLang="hu-HU" sz="2000" u="sng" dirty="0" smtClean="0"/>
          </a:p>
          <a:p>
            <a:pPr algn="l"/>
            <a:r>
              <a:rPr lang="hu-HU" altLang="hu-HU" sz="2600" b="1" dirty="0" smtClean="0"/>
              <a:t>Súlyhatárok, értékhatárok amelyek meghaladása esetén VAN bejelentési kötelezettség:</a:t>
            </a:r>
            <a:endParaRPr lang="hu-HU" altLang="hu-HU" sz="2600" u="sng" dirty="0" smtClean="0"/>
          </a:p>
          <a:p>
            <a:pPr algn="l"/>
            <a:endParaRPr lang="hu-HU" altLang="hu-HU" sz="2600" dirty="0" smtClean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92100" y="2946400"/>
          <a:ext cx="9385918" cy="4199573"/>
        </p:xfrm>
        <a:graphic>
          <a:graphicData uri="http://schemas.openxmlformats.org/drawingml/2006/table">
            <a:tbl>
              <a:tblPr/>
              <a:tblGrid>
                <a:gridCol w="4002082"/>
                <a:gridCol w="1928826"/>
                <a:gridCol w="1571636"/>
                <a:gridCol w="119662"/>
                <a:gridCol w="1763712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Súly (kg)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Érték (Ft)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83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Nem kockázatos termék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(útdíjköteles jármű)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És/vagy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 millió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83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Nem kockázatos termék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(nem útdíjköteles jármű)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Nincs alsó értékhatár, azaz nincs bejelentési kötelezettség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Kockázatos élelmiszer (járműtől függetlenül)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És/vagy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250 000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Egyéb kockázatos termék (járműtől függetlenül)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És/vagy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 millió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E4FC2211-A255-4A38-8664-4DD13A96FDB3}" type="slidenum">
              <a:rPr lang="hu-HU" sz="1600" b="1">
                <a:latin typeface="+mn-lt"/>
              </a:rPr>
              <a:pPr algn="r">
                <a:defRPr/>
              </a:pPr>
              <a:t>5</a:t>
            </a:fld>
            <a:endParaRPr lang="hu-HU" sz="1600" b="1" dirty="0"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3.</a:t>
            </a:r>
          </a:p>
          <a:p>
            <a:pPr algn="l" eaLnBrk="1" hangingPunct="1"/>
            <a:endParaRPr lang="hu-HU" altLang="hu-HU" sz="2000" u="sng" dirty="0" smtClean="0"/>
          </a:p>
          <a:p>
            <a:pPr algn="l"/>
            <a:r>
              <a:rPr lang="hu-HU" altLang="hu-HU" sz="2400" dirty="0" smtClean="0"/>
              <a:t>Egy EKAER szám = egy termékegység</a:t>
            </a:r>
          </a:p>
          <a:p>
            <a:pPr algn="l"/>
            <a:r>
              <a:rPr lang="hu-HU" altLang="hu-HU" sz="2400" dirty="0" smtClean="0"/>
              <a:t>Másképpen: ugyanazon feladó, ugyanazon vevő részére, ugyanazon szállítási helyre szállított áruk összessége</a:t>
            </a:r>
          </a:p>
          <a:p>
            <a:pPr algn="l"/>
            <a:endParaRPr lang="hu-HU" altLang="hu-HU" sz="2400" dirty="0" smtClean="0"/>
          </a:p>
          <a:p>
            <a:pPr algn="l"/>
            <a:r>
              <a:rPr lang="hu-HU" altLang="hu-HU" sz="2400" dirty="0" smtClean="0"/>
              <a:t>Következtetések:</a:t>
            </a:r>
          </a:p>
          <a:p>
            <a:pPr algn="l"/>
            <a:r>
              <a:rPr lang="hu-HU" altLang="hu-HU" sz="2400" dirty="0" smtClean="0"/>
              <a:t>Gyűjtőfuvar, Terítőfuvar </a:t>
            </a:r>
          </a:p>
          <a:p>
            <a:pPr algn="l">
              <a:buFontTx/>
              <a:buChar char="-"/>
            </a:pPr>
            <a:r>
              <a:rPr lang="hu-HU" altLang="hu-HU" sz="2400" dirty="0" smtClean="0"/>
              <a:t>esetén egy szállítás, de több EKAER szám, mivel több eladó, vagy több vevő van az ügyletben</a:t>
            </a:r>
          </a:p>
          <a:p>
            <a:pPr algn="l">
              <a:buFontTx/>
              <a:buChar char="-"/>
            </a:pPr>
            <a:r>
              <a:rPr lang="hu-HU" altLang="hu-HU" sz="2400" dirty="0" smtClean="0"/>
              <a:t>‚Kiskocsiról’ ‚</a:t>
            </a:r>
            <a:r>
              <a:rPr lang="hu-HU" altLang="hu-HU" sz="2400" dirty="0" err="1" smtClean="0"/>
              <a:t>Nagykocsira</a:t>
            </a:r>
            <a:r>
              <a:rPr lang="hu-HU" altLang="hu-HU" sz="2400" dirty="0" smtClean="0"/>
              <a:t>’ történő átpakolás esetén változik a rendszám, de az EKAER szám nem</a:t>
            </a:r>
          </a:p>
          <a:p>
            <a:pPr algn="l"/>
            <a:endParaRPr lang="hu-HU" altLang="hu-HU" sz="2400" dirty="0" smtClean="0"/>
          </a:p>
          <a:p>
            <a:pPr algn="l"/>
            <a:r>
              <a:rPr lang="hu-HU" altLang="hu-HU" sz="2400" dirty="0" smtClean="0"/>
              <a:t>A bejelentésre </a:t>
            </a:r>
            <a:r>
              <a:rPr lang="hu-HU" altLang="hu-HU" sz="2400" dirty="0" err="1" smtClean="0"/>
              <a:t>kötelezetti</a:t>
            </a:r>
            <a:r>
              <a:rPr lang="hu-HU" altLang="hu-HU" sz="2400" dirty="0" smtClean="0"/>
              <a:t> körben a fuvarozók nincsenek benne, de lehetőség van arra, hogy bizonyos jogosultságokat kapjanak, akár bejelentést tegyenek. A bejelentés az eredeti kötelezett által benyújtott jognyilatkozatnak minősül</a:t>
            </a:r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EAF3865E-F186-4301-88A0-5F1BB572E494}" type="slidenum">
              <a:rPr lang="hu-HU" sz="1600" b="1">
                <a:latin typeface="+mn-lt"/>
              </a:rPr>
              <a:pPr algn="r">
                <a:defRPr/>
              </a:pPr>
              <a:t>6</a:t>
            </a:fld>
            <a:endParaRPr lang="hu-HU" sz="1600" b="1" dirty="0">
              <a:latin typeface="+mn-lt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4.</a:t>
            </a:r>
          </a:p>
          <a:p>
            <a:pPr algn="l" eaLnBrk="1" hangingPunct="1"/>
            <a:endParaRPr lang="hu-HU" altLang="hu-HU" sz="2600" u="sng" dirty="0" smtClean="0"/>
          </a:p>
          <a:p>
            <a:pPr algn="l"/>
            <a:r>
              <a:rPr lang="hu-HU" altLang="hu-HU" sz="2600" dirty="0" smtClean="0"/>
              <a:t>Működése: Bejelentés → EKAER szám megállapítása → EKAER szám közlése a fuvarozóval → Fuvarozás lebonyolítás → megérkezéskor szintén bejelentés (nem minden esetben) → EKAER szám érvényességét veszti (15 nap)</a:t>
            </a:r>
          </a:p>
          <a:p>
            <a:pPr algn="l"/>
            <a:endParaRPr lang="hu-HU" altLang="hu-HU" sz="2600" dirty="0" smtClean="0"/>
          </a:p>
          <a:p>
            <a:pPr algn="l"/>
            <a:r>
              <a:rPr lang="hu-HU" altLang="hu-HU" sz="2600" dirty="0" smtClean="0"/>
              <a:t>Technikai kérdések:</a:t>
            </a:r>
          </a:p>
          <a:p>
            <a:pPr algn="l">
              <a:buFontTx/>
              <a:buChar char="-"/>
            </a:pPr>
            <a:r>
              <a:rPr lang="hu-HU" altLang="hu-HU" sz="2600" dirty="0" smtClean="0"/>
              <a:t> Ügyfélkapun keresztül adózó, törvényes képviselő, állandó meghatalmazott EKAER felhasználónevet és jelszót igényel saját magának, vagy másnak</a:t>
            </a:r>
          </a:p>
          <a:p>
            <a:pPr algn="l">
              <a:buFontTx/>
              <a:buChar char="-"/>
            </a:pPr>
            <a:r>
              <a:rPr lang="hu-HU" altLang="hu-HU" sz="2600" dirty="0" smtClean="0"/>
              <a:t> EKAER rendszerben külön a felhasználónév és jelszó alapján a ‘más’ személy (munkavállaló, külsős) is bejelenthető</a:t>
            </a:r>
          </a:p>
          <a:p>
            <a:pPr algn="l">
              <a:buFontTx/>
              <a:buChar char="-"/>
            </a:pPr>
            <a:r>
              <a:rPr lang="hu-HU" altLang="hu-HU" sz="2600" dirty="0" smtClean="0"/>
              <a:t> Az egyes EKAER ügyintézőkhöz eltérő jogosultság (módosítási jog, rendszámjog) is párosulhat</a:t>
            </a:r>
          </a:p>
          <a:p>
            <a:pPr algn="l">
              <a:buFontTx/>
              <a:buChar char="-"/>
            </a:pPr>
            <a:endParaRPr lang="hu-HU" altLang="hu-HU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107B1070-D11C-4FD7-8C96-61E7AD453AE9}" type="slidenum">
              <a:rPr lang="hu-HU" sz="1600" b="1">
                <a:latin typeface="+mn-lt"/>
              </a:rPr>
              <a:pPr algn="r">
                <a:defRPr/>
              </a:pPr>
              <a:t>7</a:t>
            </a:fld>
            <a:endParaRPr lang="hu-HU" sz="1600" b="1" dirty="0"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5.</a:t>
            </a:r>
          </a:p>
          <a:p>
            <a:pPr algn="l"/>
            <a:r>
              <a:rPr lang="hu-HU" altLang="hu-HU" sz="2400" b="1" dirty="0" smtClean="0"/>
              <a:t>Belföldi fuvar (első adóköteles értékesítés) esetén</a:t>
            </a:r>
          </a:p>
          <a:p>
            <a:pPr algn="l"/>
            <a:endParaRPr lang="hu-HU" altLang="hu-HU" sz="1400" b="1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400" dirty="0" smtClean="0"/>
          </a:p>
          <a:p>
            <a:pPr algn="l"/>
            <a:r>
              <a:rPr lang="hu-HU" altLang="hu-HU" sz="2400" dirty="0" smtClean="0"/>
              <a:t>Feladó a fuvar befejezéséig:</a:t>
            </a:r>
          </a:p>
          <a:p>
            <a:pPr algn="l"/>
            <a:endParaRPr lang="hu-HU" altLang="hu-HU" sz="1400" dirty="0" smtClean="0"/>
          </a:p>
          <a:p>
            <a:pPr algn="l"/>
            <a:r>
              <a:rPr lang="hu-HU" altLang="hu-HU" sz="2400" dirty="0" smtClean="0"/>
              <a:t>Címzett</a:t>
            </a:r>
            <a:r>
              <a:rPr lang="hu-HU" altLang="hu-HU" sz="2400" b="1" dirty="0" smtClean="0"/>
              <a:t> </a:t>
            </a:r>
            <a:r>
              <a:rPr lang="hu-HU" altLang="hu-HU" sz="2400" dirty="0" smtClean="0"/>
              <a:t>fuvarozás befejezésekor (érkezéskor):</a:t>
            </a:r>
          </a:p>
          <a:p>
            <a:pPr algn="l"/>
            <a:r>
              <a:rPr lang="hu-HU" altLang="hu-HU" sz="2400" dirty="0" smtClean="0"/>
              <a:t>gépjármű átvételi helyre érkezésének időpontja</a:t>
            </a:r>
            <a:endParaRPr lang="hu-HU" altLang="hu-HU" sz="1400" dirty="0" smtClean="0"/>
          </a:p>
          <a:p>
            <a:pPr algn="l"/>
            <a:endParaRPr lang="hu-HU" altLang="hu-HU" sz="2400" dirty="0" smtClean="0"/>
          </a:p>
          <a:p>
            <a:pPr algn="l"/>
            <a:endParaRPr lang="hu-HU" altLang="hu-HU" sz="2600" b="1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111127" y="2209800"/>
          <a:ext cx="9864726" cy="4697736"/>
        </p:xfrm>
        <a:graphic>
          <a:graphicData uri="http://schemas.openxmlformats.org/drawingml/2006/table">
            <a:tbl>
              <a:tblPr/>
              <a:tblGrid>
                <a:gridCol w="4537076"/>
                <a:gridCol w="2376488"/>
                <a:gridCol w="2951162"/>
              </a:tblGrid>
              <a:tr h="1188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Feladó a felrakodás megkezdéséig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Feladó a fuvar befejezéséig módosíthatja (haladéktalanul!)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Címzett vagy átvevő, vagy feladó a fuvar befejezéséig, vagy az azt követő munkanapon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Feladó neve, adószáma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Gépjármű átvételi helyre érkezésének az időpontja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Felrakodás címe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Címzett adatai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Kirakodás címe (! kockázatos termékek)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Termék megnevezése, VTSZ, tömeg, cikkszám, értéke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Termék tömege (+/-), értéke (+/-)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Címre érkezés bejelentésének elérhetősége (telefon, e-mail cím)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Rendszám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Rendszám -Max 3 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3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Fuvarozás indoka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276822A2-AA6F-4477-8747-75DC6B911F86}" type="slidenum">
              <a:rPr lang="hu-HU" sz="1600" b="1">
                <a:latin typeface="+mn-lt"/>
              </a:rPr>
              <a:pPr algn="r">
                <a:defRPr/>
              </a:pPr>
              <a:t>8</a:t>
            </a:fld>
            <a:endParaRPr lang="hu-HU" sz="1600" b="1" dirty="0">
              <a:latin typeface="+mn-lt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0988" y="1017588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6.</a:t>
            </a:r>
          </a:p>
          <a:p>
            <a:pPr algn="l"/>
            <a:r>
              <a:rPr lang="hu-HU" altLang="hu-HU" sz="2600" dirty="0" smtClean="0"/>
              <a:t>Belföldi ügylet esetén az első adóköteles értékesítés</a:t>
            </a:r>
          </a:p>
          <a:p>
            <a:pPr algn="l">
              <a:buFontTx/>
              <a:buAutoNum type="arabicPeriod"/>
            </a:pPr>
            <a:r>
              <a:rPr lang="hu-HU" altLang="hu-HU" sz="2600" dirty="0" smtClean="0"/>
              <a:t>Külföldről származó áru, csak kereskedelem:</a:t>
            </a:r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r>
              <a:rPr lang="hu-HU" altLang="hu-HU" sz="2600" dirty="0" smtClean="0"/>
              <a:t>2. Belföldről származó áru, feldolgozás:</a:t>
            </a:r>
          </a:p>
          <a:p>
            <a:pPr algn="l"/>
            <a:endParaRPr lang="hu-HU" altLang="hu-HU" sz="2600" dirty="0" smtClean="0"/>
          </a:p>
          <a:p>
            <a:pPr eaLnBrk="1" fontAlgn="t" hangingPunct="1"/>
            <a:endParaRPr lang="hu-HU" altLang="hu-HU" sz="2400" dirty="0" smtClean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74641" y="2946402"/>
          <a:ext cx="9377361" cy="1280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39623"/>
                <a:gridCol w="1339623"/>
                <a:gridCol w="1339623"/>
                <a:gridCol w="1339623"/>
                <a:gridCol w="1339623"/>
                <a:gridCol w="1339623"/>
                <a:gridCol w="1339623"/>
              </a:tblGrid>
              <a:tr h="1280032">
                <a:tc>
                  <a:txBody>
                    <a:bodyPr/>
                    <a:lstStyle/>
                    <a:p>
                      <a:endParaRPr lang="hu-HU" sz="2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EU-s eladó</a:t>
                      </a:r>
                    </a:p>
                  </a:txBody>
                  <a:tcPr marL="91436" marR="91436" marT="45656" marB="456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Igen</a:t>
                      </a:r>
                    </a:p>
                    <a:p>
                      <a:pPr algn="ctr"/>
                      <a:endParaRPr lang="hu-HU" sz="2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56" marB="456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2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A Kft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56" marB="456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Igen</a:t>
                      </a:r>
                    </a:p>
                    <a:p>
                      <a:pPr algn="ctr"/>
                      <a:endParaRPr lang="hu-HU" sz="2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56" marB="456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2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hu-HU" sz="2600" baseline="0" dirty="0" smtClean="0">
                          <a:solidFill>
                            <a:schemeClr val="tx1"/>
                          </a:solidFill>
                        </a:rPr>
                        <a:t> Kft</a:t>
                      </a:r>
                      <a:endParaRPr lang="hu-HU" sz="2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56" marB="456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Nem</a:t>
                      </a:r>
                    </a:p>
                    <a:p>
                      <a:pPr algn="ctr"/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56" marB="456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2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u-HU" sz="2600" dirty="0" smtClean="0">
                          <a:solidFill>
                            <a:schemeClr val="tx1"/>
                          </a:solidFill>
                        </a:rPr>
                        <a:t>C Kft</a:t>
                      </a:r>
                      <a:endParaRPr lang="hu-HU" sz="26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56" marB="456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1534" name="Egyenes összekötő nyíllal 5"/>
          <p:cNvCxnSpPr>
            <a:cxnSpLocks noChangeShapeType="1"/>
          </p:cNvCxnSpPr>
          <p:nvPr/>
        </p:nvCxnSpPr>
        <p:spPr bwMode="auto">
          <a:xfrm>
            <a:off x="1725613" y="3449638"/>
            <a:ext cx="1122362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1535" name="Egyenes összekötő nyíllal 9"/>
          <p:cNvCxnSpPr>
            <a:cxnSpLocks noChangeShapeType="1"/>
          </p:cNvCxnSpPr>
          <p:nvPr/>
        </p:nvCxnSpPr>
        <p:spPr bwMode="auto">
          <a:xfrm>
            <a:off x="7096127" y="3427413"/>
            <a:ext cx="1122363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1536" name="Egyenes összekötő nyíllal 10"/>
          <p:cNvCxnSpPr>
            <a:cxnSpLocks noChangeShapeType="1"/>
          </p:cNvCxnSpPr>
          <p:nvPr/>
        </p:nvCxnSpPr>
        <p:spPr bwMode="auto">
          <a:xfrm>
            <a:off x="4359277" y="3449638"/>
            <a:ext cx="1122363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322265" y="5105400"/>
          <a:ext cx="9329740" cy="1188720"/>
        </p:xfrm>
        <a:graphic>
          <a:graphicData uri="http://schemas.openxmlformats.org/drawingml/2006/table">
            <a:tbl>
              <a:tblPr/>
              <a:tblGrid>
                <a:gridCol w="1517650"/>
                <a:gridCol w="1147762"/>
                <a:gridCol w="1444626"/>
                <a:gridCol w="1220788"/>
                <a:gridCol w="1514476"/>
                <a:gridCol w="1008062"/>
                <a:gridCol w="1476376"/>
              </a:tblGrid>
              <a:tr h="1188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Belföldi gyártó (alapanyag)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Kereskedő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Feldolgozó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IGEN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Kereskedő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1561" name="Egyenes összekötő nyíllal 12"/>
          <p:cNvCxnSpPr>
            <a:cxnSpLocks noChangeShapeType="1"/>
          </p:cNvCxnSpPr>
          <p:nvPr/>
        </p:nvCxnSpPr>
        <p:spPr bwMode="auto">
          <a:xfrm>
            <a:off x="1878013" y="5754688"/>
            <a:ext cx="1122362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1562" name="Egyenes összekötő nyíllal 13"/>
          <p:cNvCxnSpPr>
            <a:cxnSpLocks noChangeShapeType="1"/>
          </p:cNvCxnSpPr>
          <p:nvPr/>
        </p:nvCxnSpPr>
        <p:spPr bwMode="auto">
          <a:xfrm flipV="1">
            <a:off x="7312027" y="5748338"/>
            <a:ext cx="906463" cy="63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1563" name="Egyenes összekötő nyíllal 14"/>
          <p:cNvCxnSpPr>
            <a:cxnSpLocks noChangeShapeType="1"/>
          </p:cNvCxnSpPr>
          <p:nvPr/>
        </p:nvCxnSpPr>
        <p:spPr bwMode="auto">
          <a:xfrm>
            <a:off x="4503738" y="5754688"/>
            <a:ext cx="1122362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 txBox="1">
            <a:spLocks noGrp="1"/>
          </p:cNvSpPr>
          <p:nvPr/>
        </p:nvSpPr>
        <p:spPr bwMode="auto">
          <a:xfrm>
            <a:off x="8440738" y="7091365"/>
            <a:ext cx="1211262" cy="528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597" tIns="50797" rIns="101597" bIns="50797"/>
          <a:lstStyle/>
          <a:p>
            <a:pPr algn="r">
              <a:defRPr/>
            </a:pPr>
            <a:fld id="{AC58925E-FCB5-4D7C-B98E-872B84E1A7A1}" type="slidenum">
              <a:rPr lang="hu-HU" sz="1600" b="1">
                <a:latin typeface="+mn-lt"/>
              </a:rPr>
              <a:pPr algn="r">
                <a:defRPr/>
              </a:pPr>
              <a:t>9</a:t>
            </a:fld>
            <a:endParaRPr lang="hu-HU" sz="1600" b="1" dirty="0">
              <a:latin typeface="+mn-lt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073150"/>
            <a:ext cx="9680575" cy="6337300"/>
          </a:xfrm>
        </p:spPr>
        <p:txBody>
          <a:bodyPr/>
          <a:lstStyle/>
          <a:p>
            <a:pPr algn="l" eaLnBrk="1" hangingPunct="1"/>
            <a:r>
              <a:rPr lang="hu-HU" altLang="hu-HU" sz="4000" b="1" dirty="0" smtClean="0">
                <a:latin typeface=" Verdana Bold"/>
                <a:ea typeface="Verdana" pitchFamily="34" charset="0"/>
                <a:cs typeface="Verdana" pitchFamily="34" charset="0"/>
              </a:rPr>
              <a:t>EKAER – 7.</a:t>
            </a:r>
          </a:p>
          <a:p>
            <a:pPr algn="l"/>
            <a:r>
              <a:rPr lang="hu-HU" altLang="hu-HU" sz="2600" b="1" dirty="0" smtClean="0"/>
              <a:t>Belföldi ügylet esetén feltétel a </a:t>
            </a:r>
            <a:r>
              <a:rPr lang="hu-HU" altLang="hu-HU" sz="2600" b="1" u="sng" dirty="0" smtClean="0"/>
              <a:t>fuvarozással járó</a:t>
            </a:r>
            <a:r>
              <a:rPr lang="hu-HU" altLang="hu-HU" sz="2600" b="1" dirty="0" smtClean="0"/>
              <a:t> első adóköteles termékértékesítésről beszéljünk</a:t>
            </a:r>
          </a:p>
          <a:p>
            <a:pPr algn="l"/>
            <a:endParaRPr lang="hu-HU" altLang="hu-HU" sz="1400" dirty="0" smtClean="0"/>
          </a:p>
          <a:p>
            <a:pPr algn="l"/>
            <a:endParaRPr lang="hu-HU" altLang="hu-HU" sz="1400" dirty="0" smtClean="0"/>
          </a:p>
          <a:p>
            <a:pPr algn="l"/>
            <a:endParaRPr lang="hu-HU" altLang="hu-HU" sz="1400" dirty="0" smtClean="0"/>
          </a:p>
          <a:p>
            <a:pPr algn="l"/>
            <a:endParaRPr lang="hu-HU" altLang="hu-HU" sz="1400" dirty="0" smtClean="0"/>
          </a:p>
          <a:p>
            <a:pPr algn="l"/>
            <a:endParaRPr lang="hu-HU" altLang="hu-HU" sz="14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  <a:p>
            <a:pPr algn="l"/>
            <a:r>
              <a:rPr lang="hu-HU" altLang="hu-HU" sz="2600" b="1" dirty="0" smtClean="0"/>
              <a:t>Adóköteles termékértékesítés:</a:t>
            </a:r>
            <a:r>
              <a:rPr lang="hu-HU" altLang="hu-HU" sz="2600" dirty="0" smtClean="0"/>
              <a:t> egyenes adós, fordított adós</a:t>
            </a:r>
          </a:p>
          <a:p>
            <a:pPr algn="l"/>
            <a:r>
              <a:rPr lang="hu-HU" altLang="hu-HU" sz="2600" dirty="0" smtClean="0"/>
              <a:t>Nem adóköteles termékértékesítés: kompfeláras, alanyi adómentes</a:t>
            </a:r>
          </a:p>
          <a:p>
            <a:pPr algn="l"/>
            <a:endParaRPr lang="hu-HU" altLang="hu-HU" sz="2600" dirty="0" smtClean="0"/>
          </a:p>
          <a:p>
            <a:pPr algn="l"/>
            <a:endParaRPr lang="hu-HU" altLang="hu-HU" sz="2600" dirty="0" smtClean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255589" y="2730500"/>
          <a:ext cx="9504363" cy="3536318"/>
        </p:xfrm>
        <a:graphic>
          <a:graphicData uri="http://schemas.openxmlformats.org/drawingml/2006/table">
            <a:tbl>
              <a:tblPr/>
              <a:tblGrid>
                <a:gridCol w="4752976"/>
                <a:gridCol w="4751387"/>
              </a:tblGrid>
              <a:tr h="809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Vevő megy az áruért (akár bérfuvarossal)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Eladó viszi ki az árut a vevőhöz (akár bérfuvarossal)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07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Nincs megrendelés, spontán kiválasztja a megvásárlandó terméket – nincs EKAER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Terméket ‘házhoz’ viszi – van EKAER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09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Megrendelt termékek köre ismert – van EKAER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Túrajárat – van EKAER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09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Konkrét megrendelést ad le – van EKAER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Nagybani piacra viszi fel a terméket, vevő nem ismert – nincs EKAER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11650</TotalTime>
  <Pages>0</Pages>
  <Words>2735</Words>
  <Characters>0</Characters>
  <Application>Microsoft Office PowerPoint</Application>
  <PresentationFormat>Egyéni</PresentationFormat>
  <Lines>0</Lines>
  <Paragraphs>669</Paragraphs>
  <Slides>33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14</vt:i4>
      </vt:variant>
      <vt:variant>
        <vt:lpstr>Diacímek</vt:lpstr>
      </vt:variant>
      <vt:variant>
        <vt:i4>33</vt:i4>
      </vt:variant>
    </vt:vector>
  </HeadingPairs>
  <TitlesOfParts>
    <vt:vector size="47" baseType="lpstr"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23. dia</vt:lpstr>
      <vt:lpstr>24. dia</vt:lpstr>
      <vt:lpstr>25. dia</vt:lpstr>
      <vt:lpstr>26. dia</vt:lpstr>
      <vt:lpstr>27. dia</vt:lpstr>
      <vt:lpstr>28. dia</vt:lpstr>
      <vt:lpstr>29. dia</vt:lpstr>
      <vt:lpstr>30. dia</vt:lpstr>
      <vt:lpstr>31. dia</vt:lpstr>
      <vt:lpstr>32. dia</vt:lpstr>
      <vt:lpstr>33.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cp:lastModifiedBy>Péter</cp:lastModifiedBy>
  <cp:revision>559</cp:revision>
  <cp:lastPrinted>2014-12-29T13:45:57Z</cp:lastPrinted>
  <dcterms:modified xsi:type="dcterms:W3CDTF">2015-01-27T17:55:44Z</dcterms:modified>
</cp:coreProperties>
</file>