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notesMasterIdLst>
    <p:notesMasterId r:id="rId45"/>
  </p:notesMasterIdLst>
  <p:handoutMasterIdLst>
    <p:handoutMasterId r:id="rId46"/>
  </p:handoutMasterIdLst>
  <p:sldIdLst>
    <p:sldId id="852" r:id="rId14"/>
    <p:sldId id="854" r:id="rId15"/>
    <p:sldId id="817" r:id="rId16"/>
    <p:sldId id="815" r:id="rId17"/>
    <p:sldId id="915" r:id="rId18"/>
    <p:sldId id="916" r:id="rId19"/>
    <p:sldId id="901" r:id="rId20"/>
    <p:sldId id="902" r:id="rId21"/>
    <p:sldId id="910" r:id="rId22"/>
    <p:sldId id="909" r:id="rId23"/>
    <p:sldId id="911" r:id="rId24"/>
    <p:sldId id="903" r:id="rId25"/>
    <p:sldId id="905" r:id="rId26"/>
    <p:sldId id="906" r:id="rId27"/>
    <p:sldId id="912" r:id="rId28"/>
    <p:sldId id="913" r:id="rId29"/>
    <p:sldId id="914" r:id="rId30"/>
    <p:sldId id="862" r:id="rId31"/>
    <p:sldId id="864" r:id="rId32"/>
    <p:sldId id="865" r:id="rId33"/>
    <p:sldId id="871" r:id="rId34"/>
    <p:sldId id="872" r:id="rId35"/>
    <p:sldId id="890" r:id="rId36"/>
    <p:sldId id="891" r:id="rId37"/>
    <p:sldId id="883" r:id="rId38"/>
    <p:sldId id="907" r:id="rId39"/>
    <p:sldId id="877" r:id="rId40"/>
    <p:sldId id="878" r:id="rId41"/>
    <p:sldId id="881" r:id="rId42"/>
    <p:sldId id="884" r:id="rId43"/>
    <p:sldId id="853" r:id="rId44"/>
  </p:sldIdLst>
  <p:sldSz cx="10160000" cy="7620000"/>
  <p:notesSz cx="6808788" cy="99409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191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382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572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764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5954" algn="l" defTabSz="914382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146" algn="l" defTabSz="914382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336" algn="l" defTabSz="914382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527" algn="l" defTabSz="914382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1" autoAdjust="0"/>
    <p:restoredTop sz="94671" autoAdjust="0"/>
  </p:normalViewPr>
  <p:slideViewPr>
    <p:cSldViewPr>
      <p:cViewPr>
        <p:scale>
          <a:sx n="57" d="100"/>
          <a:sy n="57" d="100"/>
        </p:scale>
        <p:origin x="-1278" y="-138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slide" Target="slides/slide2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slide" Target="slides/slide2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slide" Target="slides/slide27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49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4" Type="http://schemas.openxmlformats.org/officeDocument/2006/relationships/slide" Target="slides/slide3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slide" Target="slides/slide30.xml"/><Relationship Id="rId48" Type="http://schemas.openxmlformats.org/officeDocument/2006/relationships/viewProps" Target="viewProp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C893AF-57A2-42D7-9EF7-0E9143CDF3B4}" type="datetimeFigureOut">
              <a:rPr lang="hu-HU"/>
              <a:pPr>
                <a:defRPr/>
              </a:pPr>
              <a:t>2015.06.11.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hu-HU" smtClean="0"/>
              <a:t>1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12FCAD-82CB-430A-A8A0-74C4390211C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827930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761A33D-C335-4FE6-A6B5-C04695BED62B}" type="datetimeFigureOut">
              <a:rPr lang="hu-HU"/>
              <a:pPr>
                <a:defRPr/>
              </a:pPr>
              <a:t>2015.06.11.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hu-HU" smtClean="0"/>
              <a:t>1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6A948CD-A9D3-45A9-A302-49E02AED50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47897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8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7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6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54" algn="l" defTabSz="9143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46" algn="l" defTabSz="9143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36" algn="l" defTabSz="9143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27" algn="l" defTabSz="9143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  <p:sp>
        <p:nvSpPr>
          <p:cNvPr id="4915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26EABAFE-AB54-4176-B70E-E99EC1607367}" type="slidenum">
              <a:rPr lang="hu-HU" altLang="hu-HU" sz="1200" smtClean="0"/>
              <a:pPr/>
              <a:t>1</a:t>
            </a:fld>
            <a:endParaRPr lang="hu-HU" altLang="hu-HU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1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A948CD-A9D3-45A9-A302-49E02AED5059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1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A948CD-A9D3-45A9-A302-49E02AED5059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1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A948CD-A9D3-45A9-A302-49E02AED5059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1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A948CD-A9D3-45A9-A302-49E02AED5059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1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A948CD-A9D3-45A9-A302-49E02AED5059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1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A948CD-A9D3-45A9-A302-49E02AED5059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1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A948CD-A9D3-45A9-A302-49E02AED5059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0353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124700" y="1282700"/>
            <a:ext cx="2044700" cy="353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90600" y="1282700"/>
            <a:ext cx="5981700" cy="35306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70600" y="2159000"/>
            <a:ext cx="147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7696200" y="2159000"/>
            <a:ext cx="147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0353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6000" cy="5029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0292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  <a:prstGeom prst="rect">
            <a:avLst/>
          </a:prstGeom>
        </p:spPr>
        <p:txBody>
          <a:bodyPr lIns="91438" tIns="45720" rIns="91438" bIns="45720"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90600" y="9906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9906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  <a:prstGeom prst="rect">
            <a:avLst/>
          </a:prstGeom>
        </p:spPr>
        <p:txBody>
          <a:bodyPr lIns="91438" tIns="45720" rIns="91438" bIns="45720"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  <a:prstGeom prst="rect">
            <a:avLst/>
          </a:prstGeom>
        </p:spPr>
        <p:txBody>
          <a:bodyPr lIns="91438" tIns="45720" rIns="91438" bIns="45720"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3246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3246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90600" y="3924300"/>
            <a:ext cx="401320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3924300"/>
            <a:ext cx="401320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6000" cy="5308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3086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6000" cy="5308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3086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95302" y="3746500"/>
            <a:ext cx="22161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863852" y="3746500"/>
            <a:ext cx="22161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3933825" y="1104900"/>
            <a:ext cx="1146176" cy="52197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95300" y="1104900"/>
            <a:ext cx="3286126" cy="52197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95302" y="3746500"/>
            <a:ext cx="22161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863852" y="3746500"/>
            <a:ext cx="22161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3933825" y="1104900"/>
            <a:ext cx="1146176" cy="52197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95300" y="1104900"/>
            <a:ext cx="3286126" cy="52197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66000" y="203200"/>
            <a:ext cx="2286000" cy="6604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203200"/>
            <a:ext cx="6705600" cy="66040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  <a:prstGeom prst="rect">
            <a:avLst/>
          </a:prstGeom>
        </p:spPr>
        <p:txBody>
          <a:bodyPr lIns="91438" tIns="45720" rIns="91438" bIns="45720"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  <a:prstGeom prst="rect">
            <a:avLst/>
          </a:prstGeom>
        </p:spPr>
        <p:txBody>
          <a:bodyPr lIns="91438" tIns="45720" rIns="91438" bIns="45720"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  <a:prstGeom prst="rect">
            <a:avLst/>
          </a:prstGeom>
        </p:spPr>
        <p:txBody>
          <a:bodyPr lIns="91438" tIns="45720" rIns="91438" bIns="45720"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3924300"/>
            <a:ext cx="8178800" cy="88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282700"/>
            <a:ext cx="81788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39370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398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889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380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871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362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553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744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09935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126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81788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398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889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380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871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362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553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744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09935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126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70600" y="2159000"/>
            <a:ext cx="30988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398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889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380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871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362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553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744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09935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126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39370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398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889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380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871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362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553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744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09935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126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324100"/>
            <a:ext cx="8178800" cy="297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990600"/>
            <a:ext cx="8178800" cy="563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184" indent="-571489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674" indent="-571489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166" indent="-571489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656" indent="-571489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148" indent="-571489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338" indent="-571489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530" indent="-571489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720" indent="-571489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4911" indent="-571489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753100"/>
            <a:ext cx="81788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753100"/>
            <a:ext cx="81788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3746500"/>
            <a:ext cx="45847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04900"/>
            <a:ext cx="45847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3746500"/>
            <a:ext cx="45847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04900"/>
            <a:ext cx="45847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8982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473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7964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456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6947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138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329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520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711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8982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473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7964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456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6947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138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329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520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711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 flipH="1">
            <a:off x="2271713" y="1631950"/>
            <a:ext cx="0" cy="4260850"/>
          </a:xfrm>
          <a:prstGeom prst="line">
            <a:avLst/>
          </a:prstGeom>
          <a:noFill/>
          <a:ln w="12700">
            <a:solidFill>
              <a:srgbClr val="A399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hu-HU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416174" y="2316163"/>
            <a:ext cx="7272337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hu-HU" altLang="hu-HU" sz="4400" b="1" dirty="0"/>
              <a:t>Elektronikus Közúti</a:t>
            </a:r>
          </a:p>
          <a:p>
            <a:pPr algn="l" eaLnBrk="1" hangingPunct="1"/>
            <a:r>
              <a:rPr lang="hu-HU" altLang="hu-HU" sz="4400" b="1" dirty="0"/>
              <a:t>Áruforgalom Ellenőrző</a:t>
            </a:r>
          </a:p>
          <a:p>
            <a:pPr algn="l" eaLnBrk="1" hangingPunct="1"/>
            <a:r>
              <a:rPr lang="hu-HU" altLang="hu-HU" sz="4400" b="1" dirty="0"/>
              <a:t>Rendszer </a:t>
            </a:r>
            <a:r>
              <a:rPr lang="hu-HU" altLang="hu-HU" sz="4400" b="1" dirty="0">
                <a:latin typeface=" Verdana Bold"/>
                <a:ea typeface="Verdana" pitchFamily="34" charset="0"/>
                <a:cs typeface="Verdana" pitchFamily="34" charset="0"/>
              </a:rPr>
              <a:t>(EKÁER)</a:t>
            </a:r>
            <a:endParaRPr lang="hu-HU" altLang="hu-HU" sz="4200" dirty="0">
              <a:solidFill>
                <a:schemeClr val="tx1"/>
              </a:solidFill>
              <a:latin typeface="Verdana Bold"/>
              <a:ea typeface="Lucida Grande" charset="0"/>
              <a:cs typeface="Lucida Grande" charset="0"/>
              <a:sym typeface="Verdana Bold"/>
            </a:endParaRPr>
          </a:p>
          <a:p>
            <a:pPr eaLnBrk="1" hangingPunct="1"/>
            <a:endParaRPr lang="hu-HU" altLang="hu-HU" dirty="0">
              <a:solidFill>
                <a:schemeClr val="tx1"/>
              </a:solidFill>
              <a:latin typeface="Verdana Bold"/>
              <a:ea typeface="Lucida Grande" charset="0"/>
              <a:cs typeface="Lucida Grande" charset="0"/>
              <a:sym typeface="Verdana Bold"/>
            </a:endParaRPr>
          </a:p>
          <a:p>
            <a:pPr algn="l" eaLnBrk="1" hangingPunct="1"/>
            <a:r>
              <a:rPr lang="hu-HU" altLang="hu-HU" dirty="0">
                <a:solidFill>
                  <a:schemeClr val="tx1"/>
                </a:solidFill>
                <a:latin typeface="Verdana Bold"/>
                <a:ea typeface="Lucida Grande" charset="0"/>
                <a:cs typeface="Lucida Grande" charset="0"/>
                <a:sym typeface="Verdana Bold"/>
              </a:rPr>
              <a:t>Szabó Gábor</a:t>
            </a:r>
          </a:p>
          <a:p>
            <a:pPr algn="l" eaLnBrk="1" hangingPunct="1"/>
            <a:r>
              <a:rPr lang="hu-HU" altLang="hu-HU" dirty="0">
                <a:solidFill>
                  <a:schemeClr val="tx1"/>
                </a:solidFill>
                <a:latin typeface="Verdana Bold"/>
                <a:ea typeface="Lucida Grande" charset="0"/>
                <a:cs typeface="Lucida Grande" charset="0"/>
                <a:sym typeface="Verdana Bold"/>
              </a:rPr>
              <a:t>Tájékoztatási </a:t>
            </a:r>
            <a:r>
              <a:rPr lang="hu-HU" altLang="hu-HU" dirty="0" smtClean="0">
                <a:solidFill>
                  <a:schemeClr val="tx1"/>
                </a:solidFill>
                <a:latin typeface="Verdana Bold"/>
                <a:ea typeface="Lucida Grande" charset="0"/>
                <a:cs typeface="Lucida Grande" charset="0"/>
                <a:sym typeface="Verdana Bold"/>
              </a:rPr>
              <a:t>és Koordinációs Osztály</a:t>
            </a:r>
            <a:endParaRPr lang="hu-HU" altLang="hu-HU" dirty="0">
              <a:solidFill>
                <a:schemeClr val="tx1"/>
              </a:solidFill>
              <a:latin typeface="Verdana Bold"/>
              <a:ea typeface="Lucida Grande" charset="0"/>
              <a:cs typeface="Lucida Grande" charset="0"/>
              <a:sym typeface="Verdana Bold"/>
            </a:endParaRPr>
          </a:p>
          <a:p>
            <a:pPr algn="l" eaLnBrk="1" hangingPunct="1"/>
            <a:r>
              <a:rPr lang="hu-HU" altLang="hu-HU" dirty="0">
                <a:solidFill>
                  <a:schemeClr val="tx1"/>
                </a:solidFill>
                <a:latin typeface="Verdana Bold"/>
                <a:ea typeface="Lucida Grande" charset="0"/>
                <a:cs typeface="Lucida Grande" charset="0"/>
                <a:sym typeface="Verdana Bold"/>
              </a:rPr>
              <a:t>NAV Dél-alföldi </a:t>
            </a:r>
            <a:r>
              <a:rPr lang="hu-HU" altLang="hu-HU" dirty="0" smtClean="0">
                <a:solidFill>
                  <a:schemeClr val="tx1"/>
                </a:solidFill>
                <a:latin typeface="Verdana Bold"/>
                <a:ea typeface="Lucida Grande" charset="0"/>
                <a:cs typeface="Lucida Grande" charset="0"/>
                <a:sym typeface="Verdana Bold"/>
              </a:rPr>
              <a:t>Regionális </a:t>
            </a:r>
            <a:r>
              <a:rPr lang="hu-HU" altLang="hu-HU" dirty="0">
                <a:solidFill>
                  <a:schemeClr val="tx1"/>
                </a:solidFill>
                <a:latin typeface="Verdana Bold"/>
                <a:ea typeface="Lucida Grande" charset="0"/>
                <a:cs typeface="Lucida Grande" charset="0"/>
                <a:sym typeface="Verdana Bold"/>
              </a:rPr>
              <a:t>Adó Főig. </a:t>
            </a:r>
            <a:endParaRPr lang="en-US" altLang="hu-HU" dirty="0">
              <a:solidFill>
                <a:schemeClr val="tx1"/>
              </a:solidFill>
              <a:latin typeface="Verdana Bold"/>
              <a:ea typeface="Lucida Grande" charset="0"/>
              <a:cs typeface="Lucida Grande" charset="0"/>
              <a:sym typeface="Verdana Bold"/>
            </a:endParaRPr>
          </a:p>
          <a:p>
            <a:pPr eaLnBrk="1" hangingPunct="1">
              <a:lnSpc>
                <a:spcPct val="10000"/>
              </a:lnSpc>
            </a:pPr>
            <a:endParaRPr lang="en-US" altLang="hu-HU" sz="21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00" y="1382713"/>
            <a:ext cx="17303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1970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endParaRPr lang="hu-HU" sz="1600" b="1" dirty="0"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0988" y="309538"/>
            <a:ext cx="9680575" cy="4000528"/>
          </a:xfrm>
        </p:spPr>
        <p:txBody>
          <a:bodyPr/>
          <a:lstStyle/>
          <a:p>
            <a:pPr algn="l"/>
            <a:r>
              <a:rPr lang="hu-HU" altLang="hu-HU" sz="2600" b="1" dirty="0" smtClean="0"/>
              <a:t>Belföldi ügylet esetén </a:t>
            </a:r>
            <a:r>
              <a:rPr lang="hu-HU" altLang="hu-HU" sz="2600" b="1" u="sng" dirty="0" smtClean="0"/>
              <a:t>fuvarozással járó első adóköteles </a:t>
            </a:r>
            <a:r>
              <a:rPr lang="hu-HU" altLang="hu-HU" sz="2600" b="1" dirty="0" smtClean="0"/>
              <a:t>termékértékesítés – kockázatos termék</a:t>
            </a:r>
          </a:p>
          <a:p>
            <a:pPr algn="l"/>
            <a:endParaRPr lang="hu-HU" altLang="hu-HU" sz="2600" b="1" u="sng" dirty="0" smtClean="0"/>
          </a:p>
          <a:p>
            <a:pPr algn="l"/>
            <a:r>
              <a:rPr lang="hu-HU" altLang="hu-HU" sz="2600" b="1" u="sng" dirty="0" smtClean="0"/>
              <a:t>Ha a fuvarozó</a:t>
            </a:r>
          </a:p>
          <a:p>
            <a:pPr algn="l"/>
            <a:r>
              <a:rPr lang="hu-HU" altLang="hu-HU" sz="2600" dirty="0" smtClean="0"/>
              <a:t>- </a:t>
            </a:r>
            <a:r>
              <a:rPr lang="hu-HU" altLang="hu-HU" sz="2600" b="1" dirty="0" smtClean="0"/>
              <a:t>Az 1. Kereskedő</a:t>
            </a:r>
            <a:r>
              <a:rPr lang="hu-HU" altLang="hu-HU" sz="2600" dirty="0" smtClean="0"/>
              <a:t>: feladó 1. Kereskedő, címzett az 2. kereskedő, felrakodási hely: Termelő, </a:t>
            </a:r>
            <a:r>
              <a:rPr lang="hu-HU" altLang="hu-HU" sz="2600" u="sng" dirty="0" smtClean="0"/>
              <a:t>az 1. Kereskedő jelenti be</a:t>
            </a:r>
          </a:p>
          <a:p>
            <a:pPr algn="l"/>
            <a:r>
              <a:rPr lang="hu-HU" altLang="hu-HU" sz="2600" dirty="0" smtClean="0"/>
              <a:t>- </a:t>
            </a:r>
            <a:r>
              <a:rPr lang="hu-HU" altLang="hu-HU" sz="2600" b="1" dirty="0" smtClean="0"/>
              <a:t>a 2. kereskedő</a:t>
            </a:r>
            <a:r>
              <a:rPr lang="hu-HU" altLang="hu-HU" sz="2600" dirty="0" smtClean="0"/>
              <a:t>: felrakodás címe termelő, feladó az 1. kereskedő, címzett a 2. kereskedő, a </a:t>
            </a:r>
            <a:r>
              <a:rPr lang="hu-HU" altLang="hu-HU" sz="2600" u="sng" dirty="0"/>
              <a:t>1</a:t>
            </a:r>
            <a:r>
              <a:rPr lang="hu-HU" altLang="hu-HU" sz="2600" u="sng" dirty="0" smtClean="0"/>
              <a:t>. kereskedő jelent be</a:t>
            </a:r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r>
              <a:rPr lang="hu-HU" altLang="hu-HU" sz="2600" dirty="0" smtClean="0"/>
              <a:t> </a:t>
            </a:r>
          </a:p>
          <a:p>
            <a:pPr algn="l"/>
            <a:endParaRPr lang="hu-HU" altLang="hu-HU" sz="2600" dirty="0" smtClean="0"/>
          </a:p>
          <a:p>
            <a:pPr eaLnBrk="1" fontAlgn="t" hangingPunct="1"/>
            <a:endParaRPr lang="hu-HU" altLang="hu-HU" sz="2400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141688"/>
              </p:ext>
            </p:extLst>
          </p:nvPr>
        </p:nvGraphicFramePr>
        <p:xfrm>
          <a:off x="365092" y="4452942"/>
          <a:ext cx="9371014" cy="2911802"/>
        </p:xfrm>
        <a:graphic>
          <a:graphicData uri="http://schemas.openxmlformats.org/drawingml/2006/table">
            <a:tbl>
              <a:tblPr/>
              <a:tblGrid>
                <a:gridCol w="1874837"/>
                <a:gridCol w="1700213"/>
                <a:gridCol w="2303462"/>
                <a:gridCol w="1368426"/>
                <a:gridCol w="2124076"/>
              </a:tblGrid>
              <a:tr h="1357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Termelő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Fuvar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2. Kereskedő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57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      Értékesítés (áfás)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1. Kereskedő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Értékesítés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3608" name="Egyenes összekötő nyíllal 8"/>
          <p:cNvCxnSpPr>
            <a:cxnSpLocks noChangeShapeType="1"/>
          </p:cNvCxnSpPr>
          <p:nvPr/>
        </p:nvCxnSpPr>
        <p:spPr bwMode="auto">
          <a:xfrm>
            <a:off x="2293918" y="5167322"/>
            <a:ext cx="5329238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609" name="Egyenes összekötő nyíllal 15"/>
          <p:cNvCxnSpPr>
            <a:cxnSpLocks noChangeShapeType="1"/>
          </p:cNvCxnSpPr>
          <p:nvPr/>
        </p:nvCxnSpPr>
        <p:spPr bwMode="auto">
          <a:xfrm>
            <a:off x="905152" y="5881702"/>
            <a:ext cx="3022720" cy="85202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610" name="Egyenes összekötő nyíllal 17"/>
          <p:cNvCxnSpPr>
            <a:cxnSpLocks noChangeShapeType="1"/>
          </p:cNvCxnSpPr>
          <p:nvPr/>
        </p:nvCxnSpPr>
        <p:spPr bwMode="auto">
          <a:xfrm flipV="1">
            <a:off x="6326962" y="5881702"/>
            <a:ext cx="2592388" cy="85202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835001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36530" y="595290"/>
            <a:ext cx="928694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sz="2800" b="1" dirty="0" smtClean="0"/>
          </a:p>
          <a:p>
            <a:pPr algn="just"/>
            <a:r>
              <a:rPr lang="hu-HU" sz="3600" b="1" dirty="0" smtClean="0"/>
              <a:t>Nagybani piac – további szabályok</a:t>
            </a:r>
          </a:p>
          <a:p>
            <a:pPr algn="just"/>
            <a:endParaRPr lang="hu-HU" sz="2800" dirty="0" smtClean="0"/>
          </a:p>
          <a:p>
            <a:pPr algn="just"/>
            <a:r>
              <a:rPr lang="hu-HU" sz="2800" dirty="0" smtClean="0"/>
              <a:t>Felszállít az áfás termelő a piacra 2,5 tonna kockázatos terméket</a:t>
            </a:r>
          </a:p>
          <a:p>
            <a:pPr algn="just"/>
            <a:r>
              <a:rPr lang="hu-HU" sz="2800" dirty="0" smtClean="0"/>
              <a:t>Ha egy vevő (göngyöleggel együtt számítva) 500kg alatt vásárol és szállít el saját részre – nincs EKAER kötelezettség</a:t>
            </a:r>
          </a:p>
          <a:p>
            <a:pPr algn="just"/>
            <a:r>
              <a:rPr lang="hu-HU" sz="2800" dirty="0" smtClean="0"/>
              <a:t>Ha egy vevő 500kg felett vásárol, de további vevői részére szállít – EKAER kötelezettség a termelő vevőjét terheli azon vevői tekintetében, ahová 500kg felett szállít</a:t>
            </a:r>
          </a:p>
          <a:p>
            <a:pPr algn="just"/>
            <a:r>
              <a:rPr lang="hu-HU" sz="2800" dirty="0" smtClean="0"/>
              <a:t>Ha egy vevő 500kg felett vásárol, de további sorsa az árunak nem ismert, mert a vevő nem nyilatkozik:</a:t>
            </a:r>
          </a:p>
          <a:p>
            <a:pPr marL="457200" indent="-457200" algn="just">
              <a:buFontTx/>
              <a:buChar char="-"/>
            </a:pPr>
            <a:r>
              <a:rPr lang="hu-HU" sz="2800" dirty="0" smtClean="0"/>
              <a:t>a termelő megkéri az EKAER számot a vevő által bediktált címre (veszélyek: társasházi cím, csak székhelycím)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11430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22983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36530" y="595290"/>
            <a:ext cx="92869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sz="2800" b="1" dirty="0" smtClean="0"/>
          </a:p>
          <a:p>
            <a:pPr algn="just"/>
            <a:r>
              <a:rPr lang="hu-HU" sz="2800" b="1" dirty="0" err="1" smtClean="0"/>
              <a:t>TÉSZ-re</a:t>
            </a:r>
            <a:r>
              <a:rPr lang="hu-HU" sz="2800" b="1" dirty="0" smtClean="0"/>
              <a:t>, Termelői csoportra, </a:t>
            </a:r>
            <a:r>
              <a:rPr lang="hu-HU" sz="2800" b="1" smtClean="0"/>
              <a:t>Integrátor szervezetre </a:t>
            </a:r>
            <a:r>
              <a:rPr lang="hu-HU" sz="2800" b="1" dirty="0" smtClean="0"/>
              <a:t>(együtt: TÉSZ) vonatkozó speciális szabály:</a:t>
            </a:r>
          </a:p>
          <a:p>
            <a:pPr algn="just"/>
            <a:r>
              <a:rPr lang="hu-HU" sz="2800" dirty="0" smtClean="0"/>
              <a:t>Amennyiben a terméket a termelő külön jogszabály szerinti </a:t>
            </a:r>
            <a:r>
              <a:rPr lang="hu-HU" sz="2800" b="1" dirty="0" smtClean="0"/>
              <a:t>elismert termelői csoport</a:t>
            </a:r>
            <a:r>
              <a:rPr lang="hu-HU" sz="2800" dirty="0" smtClean="0"/>
              <a:t>, </a:t>
            </a:r>
            <a:r>
              <a:rPr lang="hu-HU" sz="2800" b="1" dirty="0" smtClean="0"/>
              <a:t>termelői szervezet</a:t>
            </a:r>
            <a:r>
              <a:rPr lang="hu-HU" sz="2800" dirty="0" smtClean="0"/>
              <a:t>, vagy a Kormányhivatal Földművelésügyi Igazgatósága nyilvántartásában szereplő </a:t>
            </a:r>
            <a:r>
              <a:rPr lang="hu-HU" sz="2800" b="1" dirty="0" smtClean="0"/>
              <a:t>Integrátor szervezet </a:t>
            </a:r>
            <a:r>
              <a:rPr lang="hu-HU" sz="2800" dirty="0" smtClean="0"/>
              <a:t>részére értékesíti, a belföldi közúti fuvarozással járó tevékenységnek a termelői csoport, termelői szervezet, vagy a Kormányhivatal Földművelésügyi Igazgatósága nyilvántartásában szereplő Integrátor szervezet által történő termékértékesítés minősül. Azaz a termelő nem kér EKAER számot.</a:t>
            </a:r>
            <a:endParaRPr lang="hu-HU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11430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6357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endParaRPr lang="hu-HU" sz="1600" b="1" dirty="0"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0988" y="309538"/>
            <a:ext cx="9680575" cy="4000528"/>
          </a:xfrm>
        </p:spPr>
        <p:txBody>
          <a:bodyPr/>
          <a:lstStyle/>
          <a:p>
            <a:r>
              <a:rPr lang="hu-HU" altLang="hu-HU" sz="3200" b="1" dirty="0" err="1" smtClean="0"/>
              <a:t>TÉSZ-re</a:t>
            </a:r>
            <a:r>
              <a:rPr lang="hu-HU" altLang="hu-HU" sz="3200" b="1" dirty="0" smtClean="0"/>
              <a:t> vonatkozó speciális szabály</a:t>
            </a:r>
            <a:endParaRPr lang="hu-HU" altLang="hu-HU" sz="2600" b="1" u="sng" dirty="0" smtClean="0"/>
          </a:p>
          <a:p>
            <a:pPr algn="l"/>
            <a:endParaRPr lang="hu-HU" altLang="hu-HU" sz="2300" dirty="0" smtClean="0"/>
          </a:p>
          <a:p>
            <a:pPr algn="l"/>
            <a:r>
              <a:rPr lang="hu-HU" altLang="hu-HU" sz="2300" dirty="0" smtClean="0"/>
              <a:t>Termelő – TÉSZ viszonylatában nincs EKÁER, akkor sem, ha az áru </a:t>
            </a:r>
            <a:r>
              <a:rPr lang="hu-HU" altLang="hu-HU" sz="2300" dirty="0" err="1" smtClean="0"/>
              <a:t>TÉSZ-hez</a:t>
            </a:r>
            <a:r>
              <a:rPr lang="hu-HU" altLang="hu-HU" sz="2300" dirty="0" smtClean="0"/>
              <a:t> beszállításra kerül</a:t>
            </a:r>
            <a:endParaRPr lang="hu-HU" altLang="hu-HU" sz="2300" dirty="0"/>
          </a:p>
          <a:p>
            <a:pPr algn="l"/>
            <a:endParaRPr lang="hu-HU" altLang="hu-HU" sz="2300" b="1" u="sng" dirty="0" smtClean="0"/>
          </a:p>
          <a:p>
            <a:pPr algn="l"/>
            <a:r>
              <a:rPr lang="hu-HU" altLang="hu-HU" sz="2300" b="1" u="sng" dirty="0" smtClean="0"/>
              <a:t>Nem kockázatos termék </a:t>
            </a:r>
          </a:p>
          <a:p>
            <a:pPr algn="l"/>
            <a:r>
              <a:rPr lang="hu-HU" altLang="hu-HU" sz="2300" dirty="0" smtClean="0"/>
              <a:t>- a fuvarozó </a:t>
            </a:r>
            <a:r>
              <a:rPr lang="hu-HU" altLang="hu-HU" sz="2300" b="1" dirty="0" smtClean="0"/>
              <a:t>a termelő vagy a TÉSZ</a:t>
            </a:r>
            <a:r>
              <a:rPr lang="hu-HU" altLang="hu-HU" sz="2300" dirty="0" smtClean="0"/>
              <a:t>: </a:t>
            </a:r>
            <a:r>
              <a:rPr lang="hu-HU" altLang="hu-HU" sz="2300" dirty="0"/>
              <a:t>feladó a </a:t>
            </a:r>
            <a:r>
              <a:rPr lang="hu-HU" altLang="hu-HU" sz="2300" dirty="0" smtClean="0"/>
              <a:t>TÉSZ, </a:t>
            </a:r>
            <a:r>
              <a:rPr lang="hu-HU" altLang="hu-HU" sz="2300" dirty="0"/>
              <a:t>címzett </a:t>
            </a:r>
            <a:r>
              <a:rPr lang="hu-HU" altLang="hu-HU" sz="2300" dirty="0" smtClean="0"/>
              <a:t>a Vevő, felrakodási cím: Termelő, </a:t>
            </a:r>
            <a:r>
              <a:rPr lang="hu-HU" altLang="hu-HU" sz="2300" u="sng" dirty="0"/>
              <a:t>a </a:t>
            </a:r>
            <a:r>
              <a:rPr lang="hu-HU" altLang="hu-HU" sz="2300" u="sng" dirty="0" smtClean="0"/>
              <a:t>TÉSZ jelenti </a:t>
            </a:r>
            <a:r>
              <a:rPr lang="hu-HU" altLang="hu-HU" sz="2300" u="sng" dirty="0"/>
              <a:t>be</a:t>
            </a:r>
          </a:p>
          <a:p>
            <a:pPr algn="l"/>
            <a:r>
              <a:rPr lang="hu-HU" altLang="hu-HU" sz="2300" dirty="0" smtClean="0"/>
              <a:t>- a fuvarozó </a:t>
            </a:r>
            <a:r>
              <a:rPr lang="hu-HU" altLang="hu-HU" sz="2300" b="1" dirty="0" smtClean="0"/>
              <a:t>a Vevő</a:t>
            </a:r>
            <a:r>
              <a:rPr lang="hu-HU" altLang="hu-HU" sz="2300" dirty="0" smtClean="0"/>
              <a:t>: </a:t>
            </a:r>
            <a:r>
              <a:rPr lang="hu-HU" altLang="hu-HU" sz="2300" dirty="0"/>
              <a:t>felrakodás címe </a:t>
            </a:r>
            <a:r>
              <a:rPr lang="hu-HU" altLang="hu-HU" sz="2300" dirty="0" smtClean="0"/>
              <a:t>a Termelő, </a:t>
            </a:r>
            <a:r>
              <a:rPr lang="hu-HU" altLang="hu-HU" sz="2300" dirty="0"/>
              <a:t>feladó </a:t>
            </a:r>
            <a:r>
              <a:rPr lang="hu-HU" altLang="hu-HU" sz="2300" dirty="0" smtClean="0"/>
              <a:t>a TÉSZ, </a:t>
            </a:r>
            <a:r>
              <a:rPr lang="hu-HU" altLang="hu-HU" sz="2300" dirty="0"/>
              <a:t>címzett </a:t>
            </a:r>
            <a:r>
              <a:rPr lang="hu-HU" altLang="hu-HU" sz="2300" dirty="0" smtClean="0"/>
              <a:t>a Vevő, </a:t>
            </a:r>
            <a:r>
              <a:rPr lang="hu-HU" altLang="hu-HU" sz="2300" u="sng" dirty="0" smtClean="0"/>
              <a:t>a Vevő jelenti be</a:t>
            </a:r>
            <a:endParaRPr lang="hu-HU" altLang="hu-HU" sz="2300" u="sng" dirty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r>
              <a:rPr lang="hu-HU" altLang="hu-HU" sz="2600" dirty="0" smtClean="0"/>
              <a:t> </a:t>
            </a:r>
          </a:p>
          <a:p>
            <a:pPr algn="l"/>
            <a:endParaRPr lang="hu-HU" altLang="hu-HU" sz="2600" dirty="0" smtClean="0"/>
          </a:p>
          <a:p>
            <a:pPr eaLnBrk="1" fontAlgn="t" hangingPunct="1"/>
            <a:endParaRPr lang="hu-HU" altLang="hu-HU" sz="2400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08627"/>
              </p:ext>
            </p:extLst>
          </p:nvPr>
        </p:nvGraphicFramePr>
        <p:xfrm>
          <a:off x="365092" y="4452942"/>
          <a:ext cx="9371014" cy="2714644"/>
        </p:xfrm>
        <a:graphic>
          <a:graphicData uri="http://schemas.openxmlformats.org/drawingml/2006/table">
            <a:tbl>
              <a:tblPr/>
              <a:tblGrid>
                <a:gridCol w="1874837"/>
                <a:gridCol w="1700213"/>
                <a:gridCol w="2303462"/>
                <a:gridCol w="1368426"/>
                <a:gridCol w="2124076"/>
              </a:tblGrid>
              <a:tr h="1357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Termelő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Fuvar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Vevő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57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      Értékesítés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TÉSZ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Értékesítés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3608" name="Egyenes összekötő nyíllal 8"/>
          <p:cNvCxnSpPr>
            <a:cxnSpLocks noChangeShapeType="1"/>
          </p:cNvCxnSpPr>
          <p:nvPr/>
        </p:nvCxnSpPr>
        <p:spPr bwMode="auto">
          <a:xfrm>
            <a:off x="2293918" y="5167322"/>
            <a:ext cx="5329238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609" name="Egyenes összekötő nyíllal 15"/>
          <p:cNvCxnSpPr>
            <a:cxnSpLocks noChangeShapeType="1"/>
          </p:cNvCxnSpPr>
          <p:nvPr/>
        </p:nvCxnSpPr>
        <p:spPr bwMode="auto">
          <a:xfrm>
            <a:off x="1332439" y="5953140"/>
            <a:ext cx="2432050" cy="72072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610" name="Egyenes összekötő nyíllal 17"/>
          <p:cNvCxnSpPr>
            <a:cxnSpLocks noChangeShapeType="1"/>
          </p:cNvCxnSpPr>
          <p:nvPr/>
        </p:nvCxnSpPr>
        <p:spPr bwMode="auto">
          <a:xfrm flipV="1">
            <a:off x="6437322" y="5953140"/>
            <a:ext cx="2592388" cy="72072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4196818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endParaRPr lang="hu-HU" sz="1600" b="1" dirty="0"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0988" y="309538"/>
            <a:ext cx="9680575" cy="4000528"/>
          </a:xfrm>
        </p:spPr>
        <p:txBody>
          <a:bodyPr/>
          <a:lstStyle/>
          <a:p>
            <a:r>
              <a:rPr lang="hu-HU" altLang="hu-HU" sz="3200" b="1" dirty="0" err="1" smtClean="0"/>
              <a:t>TÉSZ-re</a:t>
            </a:r>
            <a:r>
              <a:rPr lang="hu-HU" altLang="hu-HU" sz="3200" b="1" dirty="0" smtClean="0"/>
              <a:t> vonatkozó speciális szabály</a:t>
            </a:r>
            <a:endParaRPr lang="hu-HU" altLang="hu-HU" sz="2600" b="1" u="sng" dirty="0" smtClean="0"/>
          </a:p>
          <a:p>
            <a:pPr algn="l"/>
            <a:endParaRPr lang="hu-HU" altLang="hu-HU" sz="2300" dirty="0" smtClean="0"/>
          </a:p>
          <a:p>
            <a:pPr algn="l"/>
            <a:r>
              <a:rPr lang="hu-HU" altLang="hu-HU" sz="2300" dirty="0" smtClean="0"/>
              <a:t>Termelő – TÉSZ viszonylatában nincs EKÁER, akkor sem, ha az áru </a:t>
            </a:r>
            <a:r>
              <a:rPr lang="hu-HU" altLang="hu-HU" sz="2300" dirty="0" err="1" smtClean="0"/>
              <a:t>TÉSZ-hez</a:t>
            </a:r>
            <a:r>
              <a:rPr lang="hu-HU" altLang="hu-HU" sz="2300" dirty="0" smtClean="0"/>
              <a:t> beszállításra kerül</a:t>
            </a:r>
            <a:endParaRPr lang="hu-HU" altLang="hu-HU" sz="2300" dirty="0"/>
          </a:p>
          <a:p>
            <a:pPr algn="l"/>
            <a:endParaRPr lang="hu-HU" altLang="hu-HU" sz="2300" b="1" u="sng" dirty="0" smtClean="0"/>
          </a:p>
          <a:p>
            <a:pPr algn="l"/>
            <a:r>
              <a:rPr lang="hu-HU" altLang="hu-HU" sz="2300" b="1" u="sng" dirty="0"/>
              <a:t>K</a:t>
            </a:r>
            <a:r>
              <a:rPr lang="hu-HU" altLang="hu-HU" sz="2300" b="1" u="sng" dirty="0" smtClean="0"/>
              <a:t>ockázatos termék </a:t>
            </a:r>
          </a:p>
          <a:p>
            <a:pPr algn="l"/>
            <a:r>
              <a:rPr lang="hu-HU" altLang="hu-HU" sz="2300" dirty="0" smtClean="0"/>
              <a:t>- a fuvarozó </a:t>
            </a:r>
            <a:r>
              <a:rPr lang="hu-HU" altLang="hu-HU" sz="2300" b="1" dirty="0" smtClean="0"/>
              <a:t>a termelő vagy a TÉSZ</a:t>
            </a:r>
            <a:r>
              <a:rPr lang="hu-HU" altLang="hu-HU" sz="2300" dirty="0" smtClean="0"/>
              <a:t>: </a:t>
            </a:r>
            <a:r>
              <a:rPr lang="hu-HU" altLang="hu-HU" sz="2300" dirty="0"/>
              <a:t>feladó a </a:t>
            </a:r>
            <a:r>
              <a:rPr lang="hu-HU" altLang="hu-HU" sz="2300" dirty="0" smtClean="0"/>
              <a:t>TÉSZ, </a:t>
            </a:r>
            <a:r>
              <a:rPr lang="hu-HU" altLang="hu-HU" sz="2300" dirty="0"/>
              <a:t>címzett </a:t>
            </a:r>
            <a:r>
              <a:rPr lang="hu-HU" altLang="hu-HU" sz="2300" dirty="0" smtClean="0"/>
              <a:t>a Vevő, felrakodási cím: Termelő, </a:t>
            </a:r>
            <a:r>
              <a:rPr lang="hu-HU" altLang="hu-HU" sz="2300" u="sng" dirty="0"/>
              <a:t>a </a:t>
            </a:r>
            <a:r>
              <a:rPr lang="hu-HU" altLang="hu-HU" sz="2300" u="sng" dirty="0" smtClean="0"/>
              <a:t>TÉSZ jelenti </a:t>
            </a:r>
            <a:r>
              <a:rPr lang="hu-HU" altLang="hu-HU" sz="2300" u="sng" dirty="0"/>
              <a:t>be</a:t>
            </a:r>
          </a:p>
          <a:p>
            <a:pPr algn="l"/>
            <a:r>
              <a:rPr lang="hu-HU" altLang="hu-HU" sz="2300" dirty="0" smtClean="0"/>
              <a:t>- </a:t>
            </a:r>
            <a:r>
              <a:rPr lang="hu-HU" altLang="hu-HU" sz="2300" smtClean="0"/>
              <a:t>a fuvarozó </a:t>
            </a:r>
            <a:r>
              <a:rPr lang="hu-HU" altLang="hu-HU" sz="2300" b="1" smtClean="0"/>
              <a:t>a </a:t>
            </a:r>
            <a:r>
              <a:rPr lang="hu-HU" altLang="hu-HU" sz="2300" b="1" dirty="0" smtClean="0"/>
              <a:t>Vevő</a:t>
            </a:r>
            <a:r>
              <a:rPr lang="hu-HU" altLang="hu-HU" sz="2300" dirty="0" smtClean="0"/>
              <a:t>: </a:t>
            </a:r>
            <a:r>
              <a:rPr lang="hu-HU" altLang="hu-HU" sz="2300" dirty="0"/>
              <a:t>felrakodás címe </a:t>
            </a:r>
            <a:r>
              <a:rPr lang="hu-HU" altLang="hu-HU" sz="2300" dirty="0" smtClean="0"/>
              <a:t>a Termelő, </a:t>
            </a:r>
            <a:r>
              <a:rPr lang="hu-HU" altLang="hu-HU" sz="2300" dirty="0"/>
              <a:t>feladó </a:t>
            </a:r>
            <a:r>
              <a:rPr lang="hu-HU" altLang="hu-HU" sz="2300" dirty="0" smtClean="0"/>
              <a:t>a TÉSZ, </a:t>
            </a:r>
            <a:r>
              <a:rPr lang="hu-HU" altLang="hu-HU" sz="2300" dirty="0"/>
              <a:t>címzett </a:t>
            </a:r>
            <a:r>
              <a:rPr lang="hu-HU" altLang="hu-HU" sz="2300" dirty="0" smtClean="0"/>
              <a:t>a Vevő, </a:t>
            </a:r>
            <a:r>
              <a:rPr lang="hu-HU" altLang="hu-HU" sz="2300" u="sng" dirty="0" smtClean="0"/>
              <a:t>a TÉSZ jelenti be</a:t>
            </a:r>
            <a:endParaRPr lang="hu-HU" altLang="hu-HU" sz="2300" u="sng" dirty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r>
              <a:rPr lang="hu-HU" altLang="hu-HU" sz="2600" dirty="0" smtClean="0"/>
              <a:t> </a:t>
            </a:r>
          </a:p>
          <a:p>
            <a:pPr algn="l"/>
            <a:endParaRPr lang="hu-HU" altLang="hu-HU" sz="2600" dirty="0" smtClean="0"/>
          </a:p>
          <a:p>
            <a:pPr eaLnBrk="1" fontAlgn="t" hangingPunct="1"/>
            <a:endParaRPr lang="hu-HU" altLang="hu-HU" sz="2400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280910"/>
              </p:ext>
            </p:extLst>
          </p:nvPr>
        </p:nvGraphicFramePr>
        <p:xfrm>
          <a:off x="365092" y="4452942"/>
          <a:ext cx="9371014" cy="2714644"/>
        </p:xfrm>
        <a:graphic>
          <a:graphicData uri="http://schemas.openxmlformats.org/drawingml/2006/table">
            <a:tbl>
              <a:tblPr/>
              <a:tblGrid>
                <a:gridCol w="1874837"/>
                <a:gridCol w="1700213"/>
                <a:gridCol w="2303462"/>
                <a:gridCol w="1368426"/>
                <a:gridCol w="2124076"/>
              </a:tblGrid>
              <a:tr h="1357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Termelő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Fuvar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Vevő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57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      Értékesítés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TÉSZ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Értékesítés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3608" name="Egyenes összekötő nyíllal 8"/>
          <p:cNvCxnSpPr>
            <a:cxnSpLocks noChangeShapeType="1"/>
          </p:cNvCxnSpPr>
          <p:nvPr/>
        </p:nvCxnSpPr>
        <p:spPr bwMode="auto">
          <a:xfrm>
            <a:off x="2293918" y="5167322"/>
            <a:ext cx="5329238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609" name="Egyenes összekötő nyíllal 15"/>
          <p:cNvCxnSpPr>
            <a:cxnSpLocks noChangeShapeType="1"/>
          </p:cNvCxnSpPr>
          <p:nvPr/>
        </p:nvCxnSpPr>
        <p:spPr bwMode="auto">
          <a:xfrm>
            <a:off x="1222348" y="5881702"/>
            <a:ext cx="2432050" cy="72072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610" name="Egyenes összekötő nyíllal 17"/>
          <p:cNvCxnSpPr>
            <a:cxnSpLocks noChangeShapeType="1"/>
          </p:cNvCxnSpPr>
          <p:nvPr/>
        </p:nvCxnSpPr>
        <p:spPr bwMode="auto">
          <a:xfrm flipV="1">
            <a:off x="6437322" y="5953140"/>
            <a:ext cx="2592388" cy="72072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928287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36530" y="595290"/>
            <a:ext cx="928694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sz="2800" b="1" dirty="0" smtClean="0"/>
          </a:p>
          <a:p>
            <a:pPr algn="just"/>
            <a:r>
              <a:rPr lang="hu-HU" sz="3600" b="1" dirty="0" smtClean="0"/>
              <a:t>Termőföldről történő értékesítés (</a:t>
            </a:r>
            <a:r>
              <a:rPr lang="hu-HU" sz="3600" b="1" dirty="0"/>
              <a:t>t</a:t>
            </a:r>
            <a:r>
              <a:rPr lang="hu-HU" sz="3600" b="1" dirty="0" smtClean="0"/>
              <a:t>ermény betakarítása) – 1.</a:t>
            </a:r>
          </a:p>
          <a:p>
            <a:pPr algn="just"/>
            <a:endParaRPr lang="hu-HU" sz="2800" b="1" dirty="0" smtClean="0"/>
          </a:p>
          <a:p>
            <a:pPr algn="just"/>
            <a:r>
              <a:rPr lang="hu-HU" sz="2800" dirty="0" smtClean="0"/>
              <a:t>Áfás termelő a terményét értékesíti a vevőjének úgy, hogy saját maga vagy a vevő rendeli meg a betakarítást és a szállítást</a:t>
            </a:r>
          </a:p>
          <a:p>
            <a:pPr marL="514350" indent="-514350" algn="just">
              <a:buAutoNum type="arabicPeriod"/>
            </a:pPr>
            <a:r>
              <a:rPr lang="hu-HU" sz="2800" dirty="0" smtClean="0"/>
              <a:t>probléma: az EKAER számot a fuvar megkezdéséig kell megkérni =&gt; fuvar megkezdése alatt a gépjárműre történő felrakodást kell érteni!</a:t>
            </a:r>
          </a:p>
          <a:p>
            <a:pPr marL="514350" indent="-514350" algn="just">
              <a:buAutoNum type="arabicPeriod"/>
            </a:pPr>
            <a:r>
              <a:rPr lang="hu-HU" sz="2800" dirty="0" smtClean="0"/>
              <a:t>probléma: az eredeti tervhez képest a több helyrajzi számhoz tartozó termény is felrakodásra kerül ugyanarra a teherautóra</a:t>
            </a:r>
          </a:p>
          <a:p>
            <a:pPr marL="514350" indent="-514350" algn="just">
              <a:buAutoNum type="arabicPeriod"/>
            </a:pPr>
            <a:r>
              <a:rPr lang="hu-HU" sz="2800" dirty="0" smtClean="0"/>
              <a:t>probléma: az eredeti tervhez képest több feladó terménye is felkerül ugyanarra a teherautóra</a:t>
            </a:r>
            <a:endParaRPr lang="hu-HU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11430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34108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36530" y="595290"/>
            <a:ext cx="928694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sz="2800" b="1" dirty="0" smtClean="0"/>
          </a:p>
          <a:p>
            <a:pPr algn="just"/>
            <a:r>
              <a:rPr lang="hu-HU" sz="3600" b="1" dirty="0" smtClean="0"/>
              <a:t>Termőföldről történő értékesítés (</a:t>
            </a:r>
            <a:r>
              <a:rPr lang="hu-HU" sz="3600" b="1" dirty="0"/>
              <a:t>t</a:t>
            </a:r>
            <a:r>
              <a:rPr lang="hu-HU" sz="3600" b="1" dirty="0" smtClean="0"/>
              <a:t>ermény betakarítása) – 2.</a:t>
            </a:r>
          </a:p>
          <a:p>
            <a:pPr algn="just"/>
            <a:endParaRPr lang="hu-HU" sz="2800" b="1" dirty="0" smtClean="0"/>
          </a:p>
          <a:p>
            <a:pPr algn="just"/>
            <a:r>
              <a:rPr lang="hu-HU" sz="2800" dirty="0" smtClean="0"/>
              <a:t>Ha az eredeti tervhez képest ugyanazon termelő további földjeiről is kerül fel termény: mivel már a felrakodás megkezdődött, ezért a régi EKAER szám törlése mellett új EKAER számot kell kérni</a:t>
            </a:r>
          </a:p>
          <a:p>
            <a:pPr algn="just"/>
            <a:endParaRPr lang="hu-HU" sz="2800" dirty="0"/>
          </a:p>
          <a:p>
            <a:pPr algn="just"/>
            <a:r>
              <a:rPr lang="hu-HU" sz="2800" dirty="0" smtClean="0"/>
              <a:t>Ha az eredeti terhez képest további feladó terménye is felkerül, akkor az újabb feladó terményének felrakodása előtt kell az új feladónak vagy meghatározott esetben címzettjének további EKAER számot kérnie</a:t>
            </a:r>
          </a:p>
          <a:p>
            <a:pPr algn="just"/>
            <a:r>
              <a:rPr lang="hu-HU" sz="2800" dirty="0" smtClean="0"/>
              <a:t>! Ha TÉSZ tagról van szó, akkor ez utóbbi probléma nem létezik, mivel a TÉSZ az egyetlen feladó</a:t>
            </a:r>
            <a:endParaRPr lang="hu-HU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11430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660941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222216" y="166662"/>
            <a:ext cx="971556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sz="2800" b="1" dirty="0" smtClean="0"/>
          </a:p>
          <a:p>
            <a:pPr algn="just"/>
            <a:endParaRPr lang="hu-HU" sz="2800" b="1" dirty="0"/>
          </a:p>
          <a:p>
            <a:pPr algn="just"/>
            <a:r>
              <a:rPr lang="hu-HU" sz="2800" b="1" dirty="0" smtClean="0"/>
              <a:t>Felrakodási cím:</a:t>
            </a:r>
          </a:p>
          <a:p>
            <a:pPr algn="just"/>
            <a:r>
              <a:rPr lang="hu-HU" sz="2800" dirty="0" smtClean="0"/>
              <a:t>a) </a:t>
            </a:r>
            <a:r>
              <a:rPr lang="hu-HU" sz="2800" dirty="0" err="1" smtClean="0"/>
              <a:t>a</a:t>
            </a:r>
            <a:r>
              <a:rPr lang="hu-HU" sz="2800" dirty="0" smtClean="0"/>
              <a:t> termékegység közúti fuvarozásához használt gépjárműre történő felrakodás helyének pontos címe (ország/irányítószám, település neve, közterület neve és jellege, házszám, illetve amennyiben ilyen nincs, akkor helyrajzi szám, vagy globális helymeghatározó rendszer (GPS) koordináta), </a:t>
            </a:r>
          </a:p>
          <a:p>
            <a:pPr algn="just"/>
            <a:r>
              <a:rPr lang="hu-HU" sz="2800" dirty="0" smtClean="0"/>
              <a:t>b) az Európai Unió más tagállamában történő felrakodás esetén a feladó által rendelkezésre bocsátott címadat, </a:t>
            </a:r>
          </a:p>
          <a:p>
            <a:pPr algn="just"/>
            <a:r>
              <a:rPr lang="hu-HU" sz="2800" dirty="0" smtClean="0"/>
              <a:t>c) az Európai Unió más tagállamában található feladási címről Magyarország területén található kirakodási (átvételi) címre irányuló kombinált </a:t>
            </a:r>
            <a:r>
              <a:rPr lang="hu-HU" sz="2800" b="1" dirty="0" smtClean="0"/>
              <a:t>(</a:t>
            </a:r>
            <a:r>
              <a:rPr lang="hu-HU" sz="2800" b="1" dirty="0" err="1" smtClean="0"/>
              <a:t>intermodális</a:t>
            </a:r>
            <a:r>
              <a:rPr lang="hu-HU" sz="2800" b="1" dirty="0" smtClean="0"/>
              <a:t>) fuvarozás esetén, a közúti fuvarozást végző gépjárműre történő felrakodás helyének címe </a:t>
            </a:r>
            <a:endParaRPr lang="hu-HU" sz="2800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11430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81303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22216" y="713656"/>
            <a:ext cx="97155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400" b="1" dirty="0" smtClean="0"/>
              <a:t>EKAER szám: </a:t>
            </a:r>
            <a:r>
              <a:rPr lang="hu-HU" sz="2400" dirty="0" smtClean="0"/>
              <a:t>azon termékegységet azonosítja, amelyet egy feladótól egy címzett részére, egy gépjárművel fuvaroznak a gépjármű adott útvonalon történő egyszeri mozgása során. Egy termékegység több vámtarifaszámmal azonosított termékfajtát, valamint több terméktételt tartalmazhat. A gépjármű és a pótkocsija rendszámát is be kell jelenteni. 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Egy EKAER számot kell megállapítani akkor is, ha egy gépjárművel </a:t>
            </a:r>
          </a:p>
          <a:p>
            <a:pPr algn="just"/>
            <a:r>
              <a:rPr lang="hu-HU" sz="2400" dirty="0" smtClean="0"/>
              <a:t>a) egy feladó több felrakodási címéről, </a:t>
            </a:r>
          </a:p>
          <a:p>
            <a:pPr algn="just"/>
            <a:r>
              <a:rPr lang="hu-HU" sz="2400" dirty="0" smtClean="0"/>
              <a:t>b) egy címzett több kirakodási (átvételi) címére, </a:t>
            </a:r>
          </a:p>
          <a:p>
            <a:pPr algn="just"/>
            <a:r>
              <a:rPr lang="hu-HU" sz="2400" dirty="0" smtClean="0"/>
              <a:t>történik a közúti fuvarozás.</a:t>
            </a:r>
          </a:p>
          <a:p>
            <a:pPr algn="just"/>
            <a:r>
              <a:rPr lang="hu-HU" sz="2400" dirty="0" smtClean="0"/>
              <a:t>a) ponthoz: belföldről belföldre, vagy </a:t>
            </a:r>
            <a:r>
              <a:rPr lang="hu-HU" sz="2400" dirty="0" err="1" smtClean="0"/>
              <a:t>Eu-ba</a:t>
            </a:r>
            <a:r>
              <a:rPr lang="hu-HU" sz="2400" dirty="0" smtClean="0"/>
              <a:t> szállításkor valamennyi felrakodási címet be kell jelenteni, </a:t>
            </a:r>
            <a:r>
              <a:rPr lang="hu-HU" sz="2400" dirty="0" err="1" smtClean="0"/>
              <a:t>Eu-ból</a:t>
            </a:r>
            <a:r>
              <a:rPr lang="hu-HU" sz="2400" dirty="0" smtClean="0"/>
              <a:t> belföldre csak az utolsót</a:t>
            </a:r>
          </a:p>
          <a:p>
            <a:pPr algn="just"/>
            <a:r>
              <a:rPr lang="hu-HU" sz="2400" dirty="0" smtClean="0"/>
              <a:t>b) ponthoz: belföldről belföldre, vagy </a:t>
            </a:r>
            <a:r>
              <a:rPr lang="hu-HU" sz="2400" dirty="0" err="1" smtClean="0"/>
              <a:t>Eu-ból</a:t>
            </a:r>
            <a:r>
              <a:rPr lang="hu-HU" sz="2400" dirty="0" smtClean="0"/>
              <a:t> szállításkor valamennyi felrakodási címet be kell jelenteni, belföldről </a:t>
            </a:r>
            <a:r>
              <a:rPr lang="hu-HU" sz="2400" dirty="0" err="1" smtClean="0"/>
              <a:t>Eu-ba</a:t>
            </a:r>
            <a:r>
              <a:rPr lang="hu-HU" sz="2400" dirty="0" smtClean="0"/>
              <a:t> csak az elsőt</a:t>
            </a:r>
          </a:p>
          <a:p>
            <a:pPr algn="just"/>
            <a:r>
              <a:rPr lang="hu-HU" sz="2400" b="1" dirty="0" smtClean="0"/>
              <a:t>Ez a szabály csak június 1. napjától lépnek hatályba!</a:t>
            </a:r>
          </a:p>
        </p:txBody>
      </p:sp>
    </p:spTree>
    <p:extLst>
      <p:ext uri="{BB962C8B-B14F-4D97-AF65-F5344CB8AC3E}">
        <p14:creationId xmlns:p14="http://schemas.microsoft.com/office/powerpoint/2010/main" val="145326743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endParaRPr lang="hu-HU" sz="1600" b="1" dirty="0"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2216" y="238100"/>
            <a:ext cx="9680575" cy="6858048"/>
          </a:xfrm>
        </p:spPr>
        <p:txBody>
          <a:bodyPr/>
          <a:lstStyle/>
          <a:p>
            <a:pPr algn="just"/>
            <a:r>
              <a:rPr lang="hu-HU" altLang="hu-HU" sz="3100" b="1" dirty="0" smtClean="0"/>
              <a:t>2015. május 31-ig bármilyen irányú fuvar esetén</a:t>
            </a:r>
          </a:p>
          <a:p>
            <a:pPr algn="just"/>
            <a:endParaRPr lang="hu-HU" altLang="hu-HU" sz="2400" b="1" dirty="0" smtClean="0"/>
          </a:p>
          <a:p>
            <a:pPr algn="just"/>
            <a:endParaRPr lang="hu-HU" altLang="hu-HU" sz="2400" b="1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675754"/>
              </p:ext>
            </p:extLst>
          </p:nvPr>
        </p:nvGraphicFramePr>
        <p:xfrm>
          <a:off x="327472" y="1073695"/>
          <a:ext cx="9577065" cy="62819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4176"/>
                <a:gridCol w="1656184"/>
                <a:gridCol w="3312368"/>
                <a:gridCol w="1368152"/>
                <a:gridCol w="1656185"/>
              </a:tblGrid>
              <a:tr h="1046998">
                <a:tc grid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Feladók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oldala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Ha minden</a:t>
                      </a:r>
                      <a:r>
                        <a:rPr lang="hu-HU" sz="2400" b="1" baseline="0" dirty="0" smtClean="0">
                          <a:solidFill>
                            <a:schemeClr val="tx1"/>
                          </a:solidFill>
                        </a:rPr>
                        <a:t> felrakó hely minden lerakó helyre szállít egy fuvarban, akkor 15 EKAER szám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Címzettek oldala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 row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A1 </a:t>
                      </a:r>
                      <a:r>
                        <a:rPr lang="hu-HU" sz="260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A eladó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vevő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C1 </a:t>
                      </a:r>
                      <a:r>
                        <a:rPr lang="hu-HU" sz="260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600" baseline="0" dirty="0" err="1" smtClean="0">
                          <a:solidFill>
                            <a:schemeClr val="tx1"/>
                          </a:solidFill>
                        </a:rPr>
                        <a:t>thp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B1 </a:t>
                      </a:r>
                      <a:r>
                        <a:rPr lang="hu-HU" sz="260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b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B eladó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D vevő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600" baseline="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>
                  <a:txBody>
                    <a:bodyPr/>
                    <a:lstStyle/>
                    <a:p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D2 </a:t>
                      </a:r>
                      <a:r>
                        <a:rPr lang="hu-HU" sz="260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600" baseline="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D3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600" baseline="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94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63343AAA-BD1D-4F09-98CE-E8C32BAD7466}" type="slidenum">
              <a:rPr lang="hu-HU" sz="1600" b="1">
                <a:latin typeface="+mn-lt"/>
              </a:rPr>
              <a:pPr algn="r">
                <a:defRPr/>
              </a:pPr>
              <a:t>2</a:t>
            </a:fld>
            <a:endParaRPr lang="hu-HU" sz="1600" b="1" dirty="0">
              <a:latin typeface="+mn-lt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309538"/>
            <a:ext cx="9680575" cy="7100912"/>
          </a:xfrm>
        </p:spPr>
        <p:txBody>
          <a:bodyPr/>
          <a:lstStyle/>
          <a:p>
            <a:pPr algn="just"/>
            <a:endParaRPr lang="hu-HU" altLang="hu-HU" sz="2600" b="1" dirty="0" smtClean="0"/>
          </a:p>
          <a:p>
            <a:pPr algn="just"/>
            <a:endParaRPr lang="hu-HU" altLang="hu-HU" sz="2600" b="1" dirty="0"/>
          </a:p>
          <a:p>
            <a:pPr algn="just"/>
            <a:r>
              <a:rPr lang="hu-HU" altLang="hu-HU" sz="2600" b="1" dirty="0" smtClean="0"/>
              <a:t>Súlyhatárok, értékhatárok amelyek meghaladása esetén VAN bejelentési kötelezettség:</a:t>
            </a:r>
            <a:endParaRPr lang="hu-HU" altLang="hu-HU" sz="2600" u="sng" dirty="0" smtClean="0"/>
          </a:p>
          <a:p>
            <a:pPr algn="l"/>
            <a:endParaRPr lang="hu-HU" altLang="hu-HU" sz="2600" dirty="0" smtClean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318535"/>
              </p:ext>
            </p:extLst>
          </p:nvPr>
        </p:nvGraphicFramePr>
        <p:xfrm>
          <a:off x="293654" y="2309802"/>
          <a:ext cx="9385918" cy="4314894"/>
        </p:xfrm>
        <a:graphic>
          <a:graphicData uri="http://schemas.openxmlformats.org/drawingml/2006/table">
            <a:tbl>
              <a:tblPr/>
              <a:tblGrid>
                <a:gridCol w="4002082"/>
                <a:gridCol w="1928826"/>
                <a:gridCol w="1571636"/>
                <a:gridCol w="119662"/>
                <a:gridCol w="1763712"/>
              </a:tblGrid>
              <a:tr h="638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Súly (kg)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Érték (Ft)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78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Nem kockázatos termék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(</a:t>
                      </a:r>
                      <a:r>
                        <a:rPr kumimoji="0" lang="hu-HU" altLang="hu-H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útdíjköteles</a:t>
                      </a:r>
                      <a:r>
                        <a:rPr kumimoji="0" lang="hu-HU" altLang="hu-H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gépjármű</a:t>
                      </a: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És/vagy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5 millió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1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Nem kockázatos termék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(</a:t>
                      </a:r>
                      <a:r>
                        <a:rPr kumimoji="0" lang="hu-HU" altLang="hu-H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nem </a:t>
                      </a:r>
                      <a:r>
                        <a:rPr kumimoji="0" lang="hu-HU" altLang="hu-H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útdíjköteles</a:t>
                      </a:r>
                      <a:r>
                        <a:rPr kumimoji="0" lang="hu-HU" altLang="hu-H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gépjármű)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Nincs alsó értékhatár, azaz nincs EKAER kötelezettség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075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Kockázatos élelmiszer, egyéb kockázatos termék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(</a:t>
                      </a:r>
                      <a:r>
                        <a:rPr kumimoji="0" lang="hu-HU" altLang="hu-H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bármilyen gépjármű</a:t>
                      </a: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És/vagy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 millió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11430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7801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endParaRPr lang="hu-HU" sz="1600" b="1" dirty="0"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2216" y="238100"/>
            <a:ext cx="9680575" cy="6858048"/>
          </a:xfrm>
        </p:spPr>
        <p:txBody>
          <a:bodyPr/>
          <a:lstStyle/>
          <a:p>
            <a:pPr algn="just"/>
            <a:r>
              <a:rPr lang="hu-HU" altLang="hu-HU" sz="3100" b="1" dirty="0" smtClean="0"/>
              <a:t>2015. június 1-től belföld-belföld relációban</a:t>
            </a:r>
          </a:p>
          <a:p>
            <a:pPr algn="just"/>
            <a:endParaRPr lang="hu-HU" altLang="hu-HU" sz="2400" b="1" dirty="0" smtClean="0"/>
          </a:p>
          <a:p>
            <a:pPr algn="just"/>
            <a:endParaRPr lang="hu-HU" altLang="hu-HU" sz="2400" b="1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578978"/>
              </p:ext>
            </p:extLst>
          </p:nvPr>
        </p:nvGraphicFramePr>
        <p:xfrm>
          <a:off x="327472" y="1073695"/>
          <a:ext cx="9577065" cy="62819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4176"/>
                <a:gridCol w="1656184"/>
                <a:gridCol w="3312368"/>
                <a:gridCol w="1368152"/>
                <a:gridCol w="1656185"/>
              </a:tblGrid>
              <a:tr h="1046998">
                <a:tc grid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Feladók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oldala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Ha minden</a:t>
                      </a:r>
                      <a:r>
                        <a:rPr lang="hu-HU" sz="2400" b="1" baseline="0" dirty="0" smtClean="0">
                          <a:solidFill>
                            <a:schemeClr val="tx1"/>
                          </a:solidFill>
                        </a:rPr>
                        <a:t> felrakó hely minden lerakó helyre szállít egy fuvarban, akkor az 4 EKÁER szám, mivel csak eladó-vevő viszonylatát nézem</a:t>
                      </a:r>
                    </a:p>
                    <a:p>
                      <a:endParaRPr lang="hu-HU" sz="2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sz="2400" b="1" baseline="0" dirty="0" smtClean="0">
                          <a:solidFill>
                            <a:schemeClr val="tx1"/>
                          </a:solidFill>
                        </a:rPr>
                        <a:t>A felületen </a:t>
                      </a:r>
                      <a:r>
                        <a:rPr lang="hu-HU" sz="2400" b="1" u="sng" baseline="0" dirty="0" smtClean="0">
                          <a:solidFill>
                            <a:schemeClr val="tx1"/>
                          </a:solidFill>
                        </a:rPr>
                        <a:t>minden felrakodási, és minden lerakodási címet</a:t>
                      </a:r>
                      <a:r>
                        <a:rPr lang="hu-HU" sz="2400" b="1" baseline="0" dirty="0" smtClean="0">
                          <a:solidFill>
                            <a:schemeClr val="tx1"/>
                          </a:solidFill>
                        </a:rPr>
                        <a:t> meg kell adni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Címzettek oldala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 row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A1 </a:t>
                      </a:r>
                      <a:r>
                        <a:rPr lang="hu-HU" sz="260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A eladó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vevő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C1 </a:t>
                      </a:r>
                      <a:r>
                        <a:rPr lang="hu-HU" sz="260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600" baseline="0" dirty="0" err="1" smtClean="0">
                          <a:solidFill>
                            <a:schemeClr val="tx1"/>
                          </a:solidFill>
                        </a:rPr>
                        <a:t>thp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B1 </a:t>
                      </a:r>
                      <a:r>
                        <a:rPr lang="hu-HU" sz="260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b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B eladó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D vevő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600" baseline="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>
                  <a:txBody>
                    <a:bodyPr/>
                    <a:lstStyle/>
                    <a:p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D2 </a:t>
                      </a:r>
                      <a:r>
                        <a:rPr lang="hu-HU" sz="260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600" baseline="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D3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600" baseline="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02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 számának helye 5"/>
          <p:cNvSpPr txBox="1">
            <a:spLocks noGrp="1"/>
          </p:cNvSpPr>
          <p:nvPr/>
        </p:nvSpPr>
        <p:spPr bwMode="auto">
          <a:xfrm>
            <a:off x="8440738" y="7091363"/>
            <a:ext cx="12112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/>
          <a:lstStyle>
            <a:lvl1pPr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 eaLnBrk="1" hangingPunct="1"/>
            <a:fld id="{FF0BCF0E-5833-461E-B746-546DD23D59C9}" type="slidenum">
              <a:rPr lang="hu-HU" altLang="hu-HU" sz="1600" b="1"/>
              <a:pPr algn="r" eaLnBrk="1" hangingPunct="1"/>
              <a:t>21</a:t>
            </a:fld>
            <a:endParaRPr lang="hu-HU" altLang="hu-HU" sz="1600" b="1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0988" y="1017588"/>
            <a:ext cx="9680575" cy="6337300"/>
          </a:xfrm>
        </p:spPr>
        <p:txBody>
          <a:bodyPr/>
          <a:lstStyle/>
          <a:p>
            <a:pPr algn="l"/>
            <a:r>
              <a:rPr lang="hu-HU" altLang="hu-HU" b="1" dirty="0" smtClean="0"/>
              <a:t>Átrakó raktáron keresztül történő értékesítés (2015. május 31-ig, egyik fél fuvaroztat)</a:t>
            </a:r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/>
          </a:p>
          <a:p>
            <a:pPr algn="l"/>
            <a:r>
              <a:rPr lang="hu-HU" altLang="hu-HU" sz="2600" dirty="0" smtClean="0"/>
              <a:t>Eladótól az összes </a:t>
            </a:r>
            <a:r>
              <a:rPr lang="hu-HU" altLang="hu-HU" sz="2600" dirty="0" err="1" smtClean="0"/>
              <a:t>tph-ig</a:t>
            </a:r>
            <a:r>
              <a:rPr lang="hu-HU" altLang="hu-HU" sz="2600" dirty="0" smtClean="0"/>
              <a:t> egy fuvar, 9 EKÁER szám, feltéve, hogy egy </a:t>
            </a:r>
            <a:r>
              <a:rPr lang="hu-HU" altLang="hu-HU" sz="2600" dirty="0" err="1" smtClean="0"/>
              <a:t>tph</a:t>
            </a:r>
            <a:r>
              <a:rPr lang="hu-HU" altLang="hu-HU" sz="2600" dirty="0" smtClean="0"/>
              <a:t>. eléri a bejelentési küszöböt</a:t>
            </a:r>
          </a:p>
          <a:p>
            <a:pPr algn="l"/>
            <a:r>
              <a:rPr lang="hu-HU" altLang="hu-HU" sz="2600" dirty="0" smtClean="0"/>
              <a:t> </a:t>
            </a:r>
          </a:p>
          <a:p>
            <a:pPr algn="l"/>
            <a:endParaRPr lang="hu-HU" altLang="hu-HU" sz="2600" dirty="0" smtClean="0"/>
          </a:p>
          <a:p>
            <a:pPr eaLnBrk="1" fontAlgn="t" hangingPunct="1"/>
            <a:endParaRPr lang="hu-HU" altLang="hu-HU" sz="2400" dirty="0" smtClean="0"/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11430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áblázat 10"/>
          <p:cNvGraphicFramePr>
            <a:graphicFrameLocks noGrp="1"/>
          </p:cNvGraphicFramePr>
          <p:nvPr/>
        </p:nvGraphicFramePr>
        <p:xfrm>
          <a:off x="400050" y="2225675"/>
          <a:ext cx="9217025" cy="4114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43405"/>
                <a:gridCol w="1180931"/>
                <a:gridCol w="1944216"/>
                <a:gridCol w="1440160"/>
                <a:gridCol w="2808313"/>
              </a:tblGrid>
              <a:tr h="0"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Coop 1.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Coop 2.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Coop 3.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Eladó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Raktár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Coop 4.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Spar 1.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Spar 2.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Spar 3.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Spar 4.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Spar 5.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6692" name="Egyenes összekötő nyíllal 12"/>
          <p:cNvCxnSpPr>
            <a:cxnSpLocks noChangeShapeType="1"/>
          </p:cNvCxnSpPr>
          <p:nvPr/>
        </p:nvCxnSpPr>
        <p:spPr bwMode="auto">
          <a:xfrm flipV="1">
            <a:off x="5367338" y="2946400"/>
            <a:ext cx="1512887" cy="8636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3" name="Egyenes összekötő nyíllal 12"/>
          <p:cNvCxnSpPr>
            <a:cxnSpLocks noChangeShapeType="1"/>
          </p:cNvCxnSpPr>
          <p:nvPr/>
        </p:nvCxnSpPr>
        <p:spPr bwMode="auto">
          <a:xfrm flipV="1">
            <a:off x="5367338" y="3449638"/>
            <a:ext cx="1441450" cy="6477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4" name="Egyenes összekötő nyíllal 12"/>
          <p:cNvCxnSpPr>
            <a:cxnSpLocks noChangeShapeType="1"/>
          </p:cNvCxnSpPr>
          <p:nvPr/>
        </p:nvCxnSpPr>
        <p:spPr bwMode="auto">
          <a:xfrm flipV="1">
            <a:off x="5367338" y="3881438"/>
            <a:ext cx="1441450" cy="3603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5" name="Egyenes összekötő nyíllal 12"/>
          <p:cNvCxnSpPr>
            <a:cxnSpLocks noChangeShapeType="1"/>
          </p:cNvCxnSpPr>
          <p:nvPr/>
        </p:nvCxnSpPr>
        <p:spPr bwMode="auto">
          <a:xfrm>
            <a:off x="5367338" y="4314825"/>
            <a:ext cx="1441450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6" name="Egyenes összekötő nyíllal 12"/>
          <p:cNvCxnSpPr>
            <a:cxnSpLocks noChangeShapeType="1"/>
          </p:cNvCxnSpPr>
          <p:nvPr/>
        </p:nvCxnSpPr>
        <p:spPr bwMode="auto">
          <a:xfrm>
            <a:off x="5367338" y="4530725"/>
            <a:ext cx="1512887" cy="28733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7" name="Egyenes összekötő nyíllal 12"/>
          <p:cNvCxnSpPr>
            <a:cxnSpLocks noChangeShapeType="1"/>
          </p:cNvCxnSpPr>
          <p:nvPr/>
        </p:nvCxnSpPr>
        <p:spPr bwMode="auto">
          <a:xfrm>
            <a:off x="5367338" y="4673600"/>
            <a:ext cx="1512887" cy="50482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8" name="Egyenes összekötő nyíllal 12"/>
          <p:cNvCxnSpPr>
            <a:cxnSpLocks noChangeShapeType="1"/>
          </p:cNvCxnSpPr>
          <p:nvPr/>
        </p:nvCxnSpPr>
        <p:spPr bwMode="auto">
          <a:xfrm>
            <a:off x="5367338" y="4818063"/>
            <a:ext cx="1512887" cy="93662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9" name="Egyenes összekötő nyíllal 12"/>
          <p:cNvCxnSpPr>
            <a:cxnSpLocks noChangeShapeType="1"/>
          </p:cNvCxnSpPr>
          <p:nvPr/>
        </p:nvCxnSpPr>
        <p:spPr bwMode="auto">
          <a:xfrm>
            <a:off x="5367338" y="4962525"/>
            <a:ext cx="1512887" cy="122396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00" name="Egyenes összekötő nyíllal 12"/>
          <p:cNvCxnSpPr>
            <a:cxnSpLocks noChangeShapeType="1"/>
          </p:cNvCxnSpPr>
          <p:nvPr/>
        </p:nvCxnSpPr>
        <p:spPr bwMode="auto">
          <a:xfrm>
            <a:off x="2271713" y="4314825"/>
            <a:ext cx="1152525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01" name="Egyenes összekötő nyíllal 12"/>
          <p:cNvCxnSpPr>
            <a:cxnSpLocks noChangeShapeType="1"/>
          </p:cNvCxnSpPr>
          <p:nvPr/>
        </p:nvCxnSpPr>
        <p:spPr bwMode="auto">
          <a:xfrm flipV="1">
            <a:off x="5367338" y="2514600"/>
            <a:ext cx="1441450" cy="122396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29850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 számának helye 5"/>
          <p:cNvSpPr txBox="1">
            <a:spLocks noGrp="1"/>
          </p:cNvSpPr>
          <p:nvPr/>
        </p:nvSpPr>
        <p:spPr bwMode="auto">
          <a:xfrm>
            <a:off x="8440738" y="7091363"/>
            <a:ext cx="12112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/>
          <a:lstStyle>
            <a:lvl1pPr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 eaLnBrk="1" hangingPunct="1"/>
            <a:fld id="{FF0BCF0E-5833-461E-B746-546DD23D59C9}" type="slidenum">
              <a:rPr lang="hu-HU" altLang="hu-HU" sz="1600" b="1"/>
              <a:pPr algn="r" eaLnBrk="1" hangingPunct="1"/>
              <a:t>22</a:t>
            </a:fld>
            <a:endParaRPr lang="hu-HU" altLang="hu-HU" sz="1600" b="1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0988" y="1017588"/>
            <a:ext cx="9680575" cy="6337300"/>
          </a:xfrm>
        </p:spPr>
        <p:txBody>
          <a:bodyPr/>
          <a:lstStyle/>
          <a:p>
            <a:pPr algn="l"/>
            <a:r>
              <a:rPr lang="hu-HU" altLang="hu-HU" b="1" dirty="0" smtClean="0"/>
              <a:t>Átrakó raktáron keresztül történő értékesítés (2015. június 1-től, egyik fél fuvaroztat)</a:t>
            </a:r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/>
          </a:p>
          <a:p>
            <a:pPr algn="l"/>
            <a:r>
              <a:rPr lang="hu-HU" altLang="hu-HU" sz="2600" dirty="0" smtClean="0"/>
              <a:t>Eladótól az összes vevőig egy fuvar, 2 EKÁER szám, feltéve, hogy egy vevő eléri a bejelentési küszöböt</a:t>
            </a:r>
          </a:p>
          <a:p>
            <a:pPr algn="l"/>
            <a:r>
              <a:rPr lang="hu-HU" altLang="hu-HU" sz="2600" dirty="0" smtClean="0"/>
              <a:t> </a:t>
            </a:r>
          </a:p>
          <a:p>
            <a:pPr algn="l"/>
            <a:endParaRPr lang="hu-HU" altLang="hu-HU" sz="2600" dirty="0" smtClean="0"/>
          </a:p>
          <a:p>
            <a:pPr eaLnBrk="1" fontAlgn="t" hangingPunct="1"/>
            <a:endParaRPr lang="hu-HU" altLang="hu-HU" sz="2400" dirty="0" smtClean="0"/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11430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áblázat 10"/>
          <p:cNvGraphicFramePr>
            <a:graphicFrameLocks noGrp="1"/>
          </p:cNvGraphicFramePr>
          <p:nvPr/>
        </p:nvGraphicFramePr>
        <p:xfrm>
          <a:off x="400050" y="2225675"/>
          <a:ext cx="9217025" cy="4114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43405"/>
                <a:gridCol w="1180931"/>
                <a:gridCol w="1944216"/>
                <a:gridCol w="1440160"/>
                <a:gridCol w="2808313"/>
              </a:tblGrid>
              <a:tr h="0"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Coop 1.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Coop 2.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Coop 3.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Eladó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Raktár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Coop 4.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Spar 1.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Spar 2.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Spar 3.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Spar 4.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Spar 5. </a:t>
                      </a:r>
                      <a:r>
                        <a:rPr lang="hu-HU" sz="2400" b="1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6692" name="Egyenes összekötő nyíllal 12"/>
          <p:cNvCxnSpPr>
            <a:cxnSpLocks noChangeShapeType="1"/>
          </p:cNvCxnSpPr>
          <p:nvPr/>
        </p:nvCxnSpPr>
        <p:spPr bwMode="auto">
          <a:xfrm flipV="1">
            <a:off x="5367338" y="2946400"/>
            <a:ext cx="1512887" cy="8636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3" name="Egyenes összekötő nyíllal 12"/>
          <p:cNvCxnSpPr>
            <a:cxnSpLocks noChangeShapeType="1"/>
          </p:cNvCxnSpPr>
          <p:nvPr/>
        </p:nvCxnSpPr>
        <p:spPr bwMode="auto">
          <a:xfrm flipV="1">
            <a:off x="5367338" y="3449638"/>
            <a:ext cx="1441450" cy="6477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4" name="Egyenes összekötő nyíllal 12"/>
          <p:cNvCxnSpPr>
            <a:cxnSpLocks noChangeShapeType="1"/>
          </p:cNvCxnSpPr>
          <p:nvPr/>
        </p:nvCxnSpPr>
        <p:spPr bwMode="auto">
          <a:xfrm flipV="1">
            <a:off x="5367338" y="3881438"/>
            <a:ext cx="1441450" cy="3603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5" name="Egyenes összekötő nyíllal 12"/>
          <p:cNvCxnSpPr>
            <a:cxnSpLocks noChangeShapeType="1"/>
          </p:cNvCxnSpPr>
          <p:nvPr/>
        </p:nvCxnSpPr>
        <p:spPr bwMode="auto">
          <a:xfrm>
            <a:off x="5367338" y="4314825"/>
            <a:ext cx="1441450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6" name="Egyenes összekötő nyíllal 12"/>
          <p:cNvCxnSpPr>
            <a:cxnSpLocks noChangeShapeType="1"/>
          </p:cNvCxnSpPr>
          <p:nvPr/>
        </p:nvCxnSpPr>
        <p:spPr bwMode="auto">
          <a:xfrm>
            <a:off x="5367338" y="4530725"/>
            <a:ext cx="1512887" cy="28733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7" name="Egyenes összekötő nyíllal 12"/>
          <p:cNvCxnSpPr>
            <a:cxnSpLocks noChangeShapeType="1"/>
          </p:cNvCxnSpPr>
          <p:nvPr/>
        </p:nvCxnSpPr>
        <p:spPr bwMode="auto">
          <a:xfrm>
            <a:off x="5367338" y="4673600"/>
            <a:ext cx="1512887" cy="50482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8" name="Egyenes összekötő nyíllal 12"/>
          <p:cNvCxnSpPr>
            <a:cxnSpLocks noChangeShapeType="1"/>
          </p:cNvCxnSpPr>
          <p:nvPr/>
        </p:nvCxnSpPr>
        <p:spPr bwMode="auto">
          <a:xfrm>
            <a:off x="5367338" y="4818063"/>
            <a:ext cx="1512887" cy="93662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9" name="Egyenes összekötő nyíllal 12"/>
          <p:cNvCxnSpPr>
            <a:cxnSpLocks noChangeShapeType="1"/>
          </p:cNvCxnSpPr>
          <p:nvPr/>
        </p:nvCxnSpPr>
        <p:spPr bwMode="auto">
          <a:xfrm>
            <a:off x="5367338" y="4962525"/>
            <a:ext cx="1512887" cy="122396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00" name="Egyenes összekötő nyíllal 12"/>
          <p:cNvCxnSpPr>
            <a:cxnSpLocks noChangeShapeType="1"/>
          </p:cNvCxnSpPr>
          <p:nvPr/>
        </p:nvCxnSpPr>
        <p:spPr bwMode="auto">
          <a:xfrm>
            <a:off x="2271713" y="4314825"/>
            <a:ext cx="1152525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01" name="Egyenes összekötő nyíllal 12"/>
          <p:cNvCxnSpPr>
            <a:cxnSpLocks noChangeShapeType="1"/>
          </p:cNvCxnSpPr>
          <p:nvPr/>
        </p:nvCxnSpPr>
        <p:spPr bwMode="auto">
          <a:xfrm flipV="1">
            <a:off x="5367338" y="2514600"/>
            <a:ext cx="1441450" cy="122396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80008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endParaRPr lang="hu-HU" sz="1600" b="1" dirty="0"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2216" y="238100"/>
            <a:ext cx="9680575" cy="6858048"/>
          </a:xfrm>
        </p:spPr>
        <p:txBody>
          <a:bodyPr/>
          <a:lstStyle/>
          <a:p>
            <a:pPr algn="just"/>
            <a:r>
              <a:rPr lang="hu-HU" altLang="hu-HU" sz="3100" b="1" dirty="0" smtClean="0"/>
              <a:t>2015. június 1-től EU-belföld relációban</a:t>
            </a:r>
          </a:p>
          <a:p>
            <a:pPr algn="just"/>
            <a:endParaRPr lang="hu-HU" altLang="hu-HU" sz="2400" b="1" dirty="0" smtClean="0"/>
          </a:p>
          <a:p>
            <a:pPr algn="just"/>
            <a:endParaRPr lang="hu-HU" altLang="hu-HU" sz="2400" b="1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126866"/>
              </p:ext>
            </p:extLst>
          </p:nvPr>
        </p:nvGraphicFramePr>
        <p:xfrm>
          <a:off x="327472" y="1073695"/>
          <a:ext cx="9577065" cy="62819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4176"/>
                <a:gridCol w="1656184"/>
                <a:gridCol w="3312368"/>
                <a:gridCol w="1368152"/>
                <a:gridCol w="1656185"/>
              </a:tblGrid>
              <a:tr h="1046998">
                <a:tc grid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Feladók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oldala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Ha minden</a:t>
                      </a:r>
                      <a:r>
                        <a:rPr lang="hu-HU" sz="2400" b="1" baseline="0" dirty="0" smtClean="0">
                          <a:solidFill>
                            <a:schemeClr val="tx1"/>
                          </a:solidFill>
                        </a:rPr>
                        <a:t> felrakó hely minden lerakó helyre szállít egy fuvarban, akkor az 4 EKÁER szám (vevőnként 2), mivel csak eladó-vevő viszonylatát nézem</a:t>
                      </a:r>
                    </a:p>
                    <a:p>
                      <a:endParaRPr lang="hu-HU" sz="2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sz="2400" b="1" baseline="0" dirty="0" smtClean="0">
                          <a:solidFill>
                            <a:schemeClr val="tx1"/>
                          </a:solidFill>
                        </a:rPr>
                        <a:t>A felületen az </a:t>
                      </a:r>
                      <a:r>
                        <a:rPr lang="hu-HU" sz="2400" b="1" u="sng" baseline="0" dirty="0" smtClean="0">
                          <a:solidFill>
                            <a:schemeClr val="tx1"/>
                          </a:solidFill>
                        </a:rPr>
                        <a:t>utolsó felrakodás címet, és minden lerakodási címet </a:t>
                      </a:r>
                      <a:r>
                        <a:rPr lang="hu-HU" sz="2400" b="1" baseline="0" dirty="0" smtClean="0">
                          <a:solidFill>
                            <a:schemeClr val="tx1"/>
                          </a:solidFill>
                        </a:rPr>
                        <a:t>meg kell adni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Címzettek oldala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 row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A1 </a:t>
                      </a:r>
                      <a:r>
                        <a:rPr lang="hu-HU" sz="260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A eladó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vevő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C1 </a:t>
                      </a:r>
                      <a:r>
                        <a:rPr lang="hu-HU" sz="260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600" baseline="0" dirty="0" err="1" smtClean="0">
                          <a:solidFill>
                            <a:schemeClr val="tx1"/>
                          </a:solidFill>
                        </a:rPr>
                        <a:t>thp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B1 </a:t>
                      </a:r>
                      <a:r>
                        <a:rPr lang="hu-HU" sz="260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b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B eladó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D vevő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600" baseline="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>
                  <a:txBody>
                    <a:bodyPr/>
                    <a:lstStyle/>
                    <a:p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D2 </a:t>
                      </a:r>
                      <a:r>
                        <a:rPr lang="hu-HU" sz="260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600" baseline="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D3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600" baseline="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524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endParaRPr lang="hu-HU" sz="1600" b="1" dirty="0"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2216" y="238100"/>
            <a:ext cx="9680575" cy="6858048"/>
          </a:xfrm>
        </p:spPr>
        <p:txBody>
          <a:bodyPr/>
          <a:lstStyle/>
          <a:p>
            <a:pPr algn="just"/>
            <a:r>
              <a:rPr lang="hu-HU" altLang="hu-HU" sz="3100" b="1" dirty="0" smtClean="0"/>
              <a:t>2015. június 1-től belföld-EU relációban</a:t>
            </a:r>
          </a:p>
          <a:p>
            <a:pPr algn="just"/>
            <a:endParaRPr lang="hu-HU" altLang="hu-HU" sz="2400" b="1" dirty="0" smtClean="0"/>
          </a:p>
          <a:p>
            <a:pPr algn="just"/>
            <a:endParaRPr lang="hu-HU" altLang="hu-HU" sz="2400" b="1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343845"/>
              </p:ext>
            </p:extLst>
          </p:nvPr>
        </p:nvGraphicFramePr>
        <p:xfrm>
          <a:off x="327472" y="1073695"/>
          <a:ext cx="9577065" cy="62819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4176"/>
                <a:gridCol w="1656184"/>
                <a:gridCol w="3312368"/>
                <a:gridCol w="1368152"/>
                <a:gridCol w="1656185"/>
              </a:tblGrid>
              <a:tr h="1046998">
                <a:tc grid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Feladók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oldala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tx1"/>
                          </a:solidFill>
                        </a:rPr>
                        <a:t>Ha minden</a:t>
                      </a:r>
                      <a:r>
                        <a:rPr lang="hu-HU" sz="2400" b="1" baseline="0" dirty="0" smtClean="0">
                          <a:solidFill>
                            <a:schemeClr val="tx1"/>
                          </a:solidFill>
                        </a:rPr>
                        <a:t> felrakó hely minden lerakó helyre szállít egy fuvarban, akkor az 4 EKÁER szám (eladónként 2), mivel csak eladó-vevő viszonylatát nézem</a:t>
                      </a:r>
                    </a:p>
                    <a:p>
                      <a:endParaRPr lang="hu-HU" sz="2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sz="2400" b="1" baseline="0" dirty="0" smtClean="0">
                          <a:solidFill>
                            <a:schemeClr val="tx1"/>
                          </a:solidFill>
                        </a:rPr>
                        <a:t>A felületen az </a:t>
                      </a:r>
                      <a:r>
                        <a:rPr lang="hu-HU" sz="2400" b="1" u="sng" baseline="0" dirty="0" smtClean="0">
                          <a:solidFill>
                            <a:schemeClr val="tx1"/>
                          </a:solidFill>
                        </a:rPr>
                        <a:t>minden felrakodási címet, és az első lerakodási címet </a:t>
                      </a:r>
                      <a:r>
                        <a:rPr lang="hu-HU" sz="2400" b="1" baseline="0" dirty="0" smtClean="0">
                          <a:solidFill>
                            <a:schemeClr val="tx1"/>
                          </a:solidFill>
                        </a:rPr>
                        <a:t>meg kell adni</a:t>
                      </a:r>
                    </a:p>
                    <a:p>
                      <a:endParaRPr lang="hu-HU" sz="2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sz="2400" b="1" baseline="0" dirty="0" smtClean="0">
                          <a:solidFill>
                            <a:schemeClr val="tx1"/>
                          </a:solidFill>
                        </a:rPr>
                        <a:t>Fuvar indulása: első címről való indulás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Címzettek oldala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 row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A1 </a:t>
                      </a:r>
                      <a:r>
                        <a:rPr lang="hu-HU" sz="260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A eladó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vevő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C1 </a:t>
                      </a:r>
                      <a:r>
                        <a:rPr lang="hu-HU" sz="260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600" baseline="0" dirty="0" err="1" smtClean="0">
                          <a:solidFill>
                            <a:schemeClr val="tx1"/>
                          </a:solidFill>
                        </a:rPr>
                        <a:t>thp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B1 </a:t>
                      </a:r>
                      <a:r>
                        <a:rPr lang="hu-HU" sz="260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b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B eladó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D vevő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600" baseline="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>
                  <a:txBody>
                    <a:bodyPr/>
                    <a:lstStyle/>
                    <a:p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D2 </a:t>
                      </a:r>
                      <a:r>
                        <a:rPr lang="hu-HU" sz="260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8"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600" baseline="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D3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600" baseline="0" dirty="0" err="1" smtClean="0">
                          <a:solidFill>
                            <a:schemeClr val="tx1"/>
                          </a:solidFill>
                        </a:rPr>
                        <a:t>tph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554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 számának helye 5"/>
          <p:cNvSpPr txBox="1">
            <a:spLocks noGrp="1"/>
          </p:cNvSpPr>
          <p:nvPr/>
        </p:nvSpPr>
        <p:spPr bwMode="auto">
          <a:xfrm>
            <a:off x="8440738" y="7091363"/>
            <a:ext cx="12112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/>
          <a:lstStyle>
            <a:lvl1pPr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 eaLnBrk="1" hangingPunct="1"/>
            <a:fld id="{C321954F-E7FB-4AA1-AA00-4F68D2FEAE39}" type="slidenum">
              <a:rPr lang="hu-HU" altLang="hu-HU" sz="1600" b="1"/>
              <a:pPr algn="r" eaLnBrk="1" hangingPunct="1"/>
              <a:t>25</a:t>
            </a:fld>
            <a:endParaRPr lang="hu-HU" altLang="hu-HU" sz="1600" b="1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just"/>
            <a:r>
              <a:rPr lang="hu-HU" altLang="hu-HU" sz="3000" b="1" dirty="0" smtClean="0">
                <a:solidFill>
                  <a:srgbClr val="000000"/>
                </a:solidFill>
              </a:rPr>
              <a:t>Harmadik országba történő kivitel, illetve behozatal</a:t>
            </a:r>
          </a:p>
          <a:p>
            <a:pPr algn="just"/>
            <a:endParaRPr lang="hu-HU" altLang="hu-HU" sz="1400" b="1" dirty="0" smtClean="0">
              <a:solidFill>
                <a:srgbClr val="000000"/>
              </a:solidFill>
            </a:endParaRPr>
          </a:p>
          <a:p>
            <a:pPr algn="just"/>
            <a:endParaRPr lang="hu-HU" altLang="hu-HU" sz="1400" b="1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500" b="1" dirty="0" smtClean="0">
                <a:solidFill>
                  <a:srgbClr val="000000"/>
                </a:solidFill>
              </a:rPr>
              <a:t>Beszerzés harmadik országból</a:t>
            </a:r>
          </a:p>
          <a:p>
            <a:pPr algn="l">
              <a:buFontTx/>
              <a:buChar char="-"/>
            </a:pPr>
            <a:r>
              <a:rPr lang="hu-HU" altLang="hu-HU" sz="2500" dirty="0" smtClean="0">
                <a:solidFill>
                  <a:srgbClr val="000000"/>
                </a:solidFill>
              </a:rPr>
              <a:t> ha a szabadforgalomba helyezés HU, akkor nincs EKAER szám, de ha a vevő vevőjéhez megy fuvar közvetlenül, akkor az elvámolás helyét felrakodási helynek tekintve belföldi ügyletre tekintettel kell EKAER számot kérni</a:t>
            </a:r>
          </a:p>
          <a:p>
            <a:pPr algn="l">
              <a:buFontTx/>
              <a:buChar char="-"/>
            </a:pPr>
            <a:r>
              <a:rPr lang="hu-HU" altLang="hu-HU" sz="2500" dirty="0" smtClean="0">
                <a:solidFill>
                  <a:srgbClr val="000000"/>
                </a:solidFill>
              </a:rPr>
              <a:t> ha a szabadforgalomban helyezés EU, akkor van EKAER szám EU-HU vonatkozásban; ha a vevő vevőjéhez megy a fuvar közvetlenül, akkor belföldi ügyletre nem kell EKAER számot kérni</a:t>
            </a:r>
          </a:p>
          <a:p>
            <a:pPr algn="l"/>
            <a:endParaRPr lang="hu-HU" altLang="hu-HU" sz="2500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500" b="1" dirty="0" smtClean="0">
                <a:solidFill>
                  <a:srgbClr val="000000"/>
                </a:solidFill>
              </a:rPr>
              <a:t>Kiszállítás harmadik országba</a:t>
            </a:r>
          </a:p>
          <a:p>
            <a:pPr algn="l"/>
            <a:r>
              <a:rPr lang="hu-HU" altLang="hu-HU" sz="2500" dirty="0" smtClean="0">
                <a:solidFill>
                  <a:srgbClr val="000000"/>
                </a:solidFill>
              </a:rPr>
              <a:t>- a szabadforgalomba helyezés országától függetlenül nem kell EKAER számot kérni</a:t>
            </a:r>
            <a:endParaRPr lang="hu-HU" altLang="hu-HU" sz="25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11430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Rectangle 2"/>
          <p:cNvSpPr>
            <a:spLocks/>
          </p:cNvSpPr>
          <p:nvPr/>
        </p:nvSpPr>
        <p:spPr bwMode="auto">
          <a:xfrm>
            <a:off x="1725613" y="682625"/>
            <a:ext cx="15113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hu-HU" altLang="hu-HU"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Adócsomag - 2015</a:t>
            </a:r>
            <a:endParaRPr lang="en-US" altLang="hu-HU" sz="120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882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65092" y="238100"/>
            <a:ext cx="957269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sz="2800" b="1" dirty="0" smtClean="0"/>
          </a:p>
          <a:p>
            <a:pPr algn="just"/>
            <a:endParaRPr lang="hu-HU" sz="2800" b="1" dirty="0"/>
          </a:p>
          <a:p>
            <a:pPr algn="just"/>
            <a:r>
              <a:rPr lang="hu-HU" sz="2800" b="1" dirty="0" smtClean="0"/>
              <a:t>Kockázatos termékek</a:t>
            </a:r>
          </a:p>
          <a:p>
            <a:pPr algn="just"/>
            <a:endParaRPr lang="hu-HU" sz="1500" b="1" dirty="0" smtClean="0"/>
          </a:p>
          <a:p>
            <a:pPr algn="just"/>
            <a:r>
              <a:rPr lang="hu-HU" sz="2800" b="1" dirty="0" smtClean="0"/>
              <a:t>Kockázatos termékek </a:t>
            </a:r>
            <a:r>
              <a:rPr lang="hu-HU" sz="2800" dirty="0" smtClean="0"/>
              <a:t>esetén ugyanezek a szabályok, azzal a különbséggel, hogy nem csak az útdíj-köteles, hanem bármilyen gépjárművel történő fuvarozás is EKAER köteles! </a:t>
            </a:r>
          </a:p>
          <a:p>
            <a:pPr algn="just"/>
            <a:endParaRPr lang="hu-HU" sz="1500" dirty="0" smtClean="0"/>
          </a:p>
          <a:p>
            <a:pPr algn="just"/>
            <a:r>
              <a:rPr lang="hu-HU" sz="2800" dirty="0" smtClean="0"/>
              <a:t>A kockázatos élelmiszerek és egyéb termékek körét az </a:t>
            </a:r>
            <a:r>
              <a:rPr lang="hu-HU" sz="2800" b="1" dirty="0" smtClean="0"/>
              <a:t>51/2014. (XII. 31.) NGM rendelet </a:t>
            </a:r>
            <a:r>
              <a:rPr lang="hu-HU" sz="2800" dirty="0" err="1" smtClean="0"/>
              <a:t>vtsz</a:t>
            </a:r>
            <a:r>
              <a:rPr lang="hu-HU" sz="2800" dirty="0" smtClean="0"/>
              <a:t>. számra hivatkozással határozza meg. Kiemelendő, hogy a kockázatos élelmiszerek körébe </a:t>
            </a:r>
            <a:r>
              <a:rPr lang="hu-HU" sz="2800" dirty="0" smtClean="0">
                <a:solidFill>
                  <a:srgbClr val="FF0000"/>
                </a:solidFill>
              </a:rPr>
              <a:t>jelenleg</a:t>
            </a:r>
            <a:r>
              <a:rPr lang="hu-HU" sz="2800" dirty="0" smtClean="0"/>
              <a:t> nem csak élelmiszerek kerültek bele, hanem élelmiszernek semmiképpen sem nevezhető növények is. (pl. 0602 Más élő növény (beleértve azok gyökereit is), dugvány és oltvány; gombacsíra), vetőmag, gyepszőnyeg, lenolaj stb.)</a:t>
            </a:r>
            <a:endParaRPr lang="hu-HU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11430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23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22216" y="666728"/>
            <a:ext cx="9644130" cy="684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ts val="900"/>
              </a:spcBef>
            </a:pPr>
            <a:endParaRPr lang="hu-HU" altLang="hu-HU" sz="2800" b="1" dirty="0" smtClean="0"/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3600" b="1" dirty="0" smtClean="0"/>
              <a:t>Kockázatos termékek esetén további kötelezettség: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endParaRPr lang="hu-HU" altLang="hu-HU" sz="2800" b="1" dirty="0" smtClean="0"/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800" b="1" dirty="0" smtClean="0"/>
              <a:t>Kockázatos élelmiszerek </a:t>
            </a:r>
            <a:r>
              <a:rPr lang="hu-HU" altLang="hu-HU" sz="2800" dirty="0" smtClean="0"/>
              <a:t>esetén EKAER számot az az adózó kaphat, amelyik: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800" dirty="0" smtClean="0"/>
              <a:t>- A FELIR rendszerben bejelentett élelmiszer vállalkozó, ha olyan terméket forgalmaz, ami NÉBIH bejelentkezés köteles  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800" dirty="0" smtClean="0"/>
              <a:t>- </a:t>
            </a:r>
            <a:r>
              <a:rPr lang="hu-HU" altLang="hu-HU" sz="2800" dirty="0" err="1" smtClean="0"/>
              <a:t>Eu-ból</a:t>
            </a:r>
            <a:r>
              <a:rPr lang="hu-HU" altLang="hu-HU" sz="2800" dirty="0" smtClean="0"/>
              <a:t> történő behozatal esetén vállalkozóként az első magyarországi tárolási hely bejelentésének eleget tett</a:t>
            </a:r>
            <a:endParaRPr lang="hu-HU" altLang="hu-HU" sz="2800" u="sng" dirty="0" smtClean="0">
              <a:solidFill>
                <a:srgbClr val="3C8C93"/>
              </a:solidFill>
            </a:endParaRP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800" dirty="0" smtClean="0"/>
              <a:t>- Kockázati biztosítékadási kötelezettségét teljesítette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endParaRPr lang="hu-HU" altLang="hu-HU" sz="2800" dirty="0" smtClean="0"/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800" b="1" dirty="0" smtClean="0"/>
              <a:t>Kockázatos egyéb termékek </a:t>
            </a:r>
            <a:r>
              <a:rPr lang="hu-HU" altLang="hu-HU" sz="2800" dirty="0" smtClean="0"/>
              <a:t>esetén EKAER számot az az adózó kaphat, amelyik: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800" dirty="0" smtClean="0"/>
              <a:t>- Kockázati biztosítékadási kötelezettségét teljesítette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11430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04936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65092" y="238100"/>
            <a:ext cx="957269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altLang="hu-HU" sz="2400" b="1" dirty="0" smtClean="0">
              <a:cs typeface="Times New Roman" pitchFamily="18" charset="0"/>
            </a:endParaRPr>
          </a:p>
          <a:p>
            <a:pPr algn="just"/>
            <a:endParaRPr lang="hu-HU" altLang="hu-HU" sz="2400" b="1" dirty="0">
              <a:cs typeface="Times New Roman" pitchFamily="18" charset="0"/>
            </a:endParaRPr>
          </a:p>
          <a:p>
            <a:pPr algn="just"/>
            <a:r>
              <a:rPr lang="hu-HU" altLang="hu-HU" sz="2400" b="1" dirty="0" smtClean="0">
                <a:cs typeface="Times New Roman" pitchFamily="18" charset="0"/>
              </a:rPr>
              <a:t>Kinek kell adnia: </a:t>
            </a:r>
            <a:r>
              <a:rPr lang="hu-HU" sz="2400" dirty="0" smtClean="0"/>
              <a:t>belföldi kirakodási (átvételi) címre irányuló közúti fuvarozás esetén </a:t>
            </a:r>
            <a:r>
              <a:rPr lang="hu-HU" sz="2400" b="1" dirty="0" smtClean="0"/>
              <a:t>a Közösségen belüli termékbeszerzést</a:t>
            </a:r>
            <a:r>
              <a:rPr lang="hu-HU" sz="2400" dirty="0" smtClean="0"/>
              <a:t>, illetve az </a:t>
            </a:r>
            <a:r>
              <a:rPr lang="hu-HU" sz="2400" b="1" dirty="0" smtClean="0"/>
              <a:t>első belföldi általános forgalmi adóköteles </a:t>
            </a:r>
            <a:r>
              <a:rPr lang="hu-HU" sz="2400" dirty="0" smtClean="0"/>
              <a:t>- nem közvetlenül végfelhasználó részére történő - termékértékesítést megvalósító adózó köteles nyújtani. </a:t>
            </a:r>
            <a:r>
              <a:rPr lang="hu-HU" sz="2400" b="1" dirty="0" smtClean="0"/>
              <a:t>(Egyéb EU-s behozatal már nem tárgya!)</a:t>
            </a:r>
            <a:endParaRPr lang="hu-HU" altLang="hu-HU" sz="2400" b="1" dirty="0" smtClean="0">
              <a:cs typeface="Times New Roman" pitchFamily="18" charset="0"/>
            </a:endParaRPr>
          </a:p>
          <a:p>
            <a:pPr algn="just"/>
            <a:r>
              <a:rPr lang="hu-HU" altLang="hu-HU" sz="2400" dirty="0" smtClean="0">
                <a:cs typeface="Times New Roman" pitchFamily="18" charset="0"/>
              </a:rPr>
              <a:t>Mentesül </a:t>
            </a:r>
            <a:r>
              <a:rPr lang="az-Cyrl-AZ" altLang="hu-HU" sz="2400" dirty="0" smtClean="0">
                <a:cs typeface="Times New Roman" pitchFamily="18" charset="0"/>
              </a:rPr>
              <a:t>а </a:t>
            </a:r>
            <a:r>
              <a:rPr lang="hu-HU" altLang="hu-HU" sz="2400" dirty="0" smtClean="0">
                <a:cs typeface="Times New Roman" pitchFamily="18" charset="0"/>
              </a:rPr>
              <a:t>biztosítékadási kötelezettség alól az az adózó, aki</a:t>
            </a:r>
          </a:p>
          <a:p>
            <a:pPr algn="just"/>
            <a:r>
              <a:rPr lang="hu-HU" altLang="hu-HU" sz="2400" dirty="0" smtClean="0">
                <a:cs typeface="Times New Roman" pitchFamily="18" charset="0"/>
              </a:rPr>
              <a:t>- az állami adóhatóság által vezetett minősített adózói adatbázisban szerepel, </a:t>
            </a:r>
            <a:r>
              <a:rPr lang="hu-HU" altLang="hu-HU" sz="2400" b="1" dirty="0" smtClean="0">
                <a:cs typeface="Times New Roman" pitchFamily="18" charset="0"/>
              </a:rPr>
              <a:t>VAGY</a:t>
            </a:r>
          </a:p>
          <a:p>
            <a:pPr algn="just"/>
            <a:r>
              <a:rPr lang="hu-HU" altLang="hu-HU" sz="2400" dirty="0" smtClean="0">
                <a:cs typeface="Times New Roman" pitchFamily="18" charset="0"/>
              </a:rPr>
              <a:t>- legalább két éve működik </a:t>
            </a:r>
            <a:r>
              <a:rPr lang="hu-HU" altLang="hu-HU" sz="2400" b="1" dirty="0" smtClean="0">
                <a:cs typeface="Times New Roman" pitchFamily="18" charset="0"/>
              </a:rPr>
              <a:t>ÉS</a:t>
            </a:r>
            <a:r>
              <a:rPr lang="hu-HU" altLang="hu-HU" sz="2400" dirty="0" smtClean="0">
                <a:cs typeface="Times New Roman" pitchFamily="18" charset="0"/>
              </a:rPr>
              <a:t> az EKAER szám igénylése időpontjában szerepel a köztartozásmentes adózói adatbázisban, </a:t>
            </a:r>
            <a:r>
              <a:rPr lang="hu-HU" altLang="hu-HU" sz="2400" b="1" dirty="0" smtClean="0">
                <a:cs typeface="Times New Roman" pitchFamily="18" charset="0"/>
              </a:rPr>
              <a:t>ÉS</a:t>
            </a:r>
            <a:r>
              <a:rPr lang="hu-HU" altLang="hu-HU" sz="2400" dirty="0" smtClean="0">
                <a:cs typeface="Times New Roman" pitchFamily="18" charset="0"/>
              </a:rPr>
              <a:t> nem áll adószám felfüggesztés hatálya alatt.</a:t>
            </a:r>
          </a:p>
          <a:p>
            <a:pPr algn="just"/>
            <a:endParaRPr lang="hu-HU" altLang="hu-HU" sz="2400" dirty="0" smtClean="0">
              <a:cs typeface="Times New Roman" pitchFamily="18" charset="0"/>
            </a:endParaRPr>
          </a:p>
          <a:p>
            <a:pPr algn="just"/>
            <a:r>
              <a:rPr lang="hu-HU" altLang="hu-HU" sz="2400" dirty="0" smtClean="0">
                <a:cs typeface="Times New Roman" pitchFamily="18" charset="0"/>
              </a:rPr>
              <a:t>A biztosíték összege teljesíthető:</a:t>
            </a:r>
          </a:p>
          <a:p>
            <a:pPr algn="just">
              <a:buFontTx/>
              <a:buChar char="-"/>
            </a:pPr>
            <a:r>
              <a:rPr lang="hu-HU" altLang="hu-HU" sz="2400" dirty="0" smtClean="0">
                <a:cs typeface="Times New Roman" pitchFamily="18" charset="0"/>
              </a:rPr>
              <a:t> elkülönített letéti számlára történő befizetéssel,</a:t>
            </a:r>
          </a:p>
          <a:p>
            <a:pPr algn="just">
              <a:buFontTx/>
              <a:buChar char="-"/>
            </a:pPr>
            <a:r>
              <a:rPr lang="hu-HU" altLang="hu-HU" sz="2400" dirty="0" smtClean="0">
                <a:cs typeface="Times New Roman" pitchFamily="18" charset="0"/>
              </a:rPr>
              <a:t> pénzügyi intézmény, pénzforgalmi intézmény, befektetési vállalkozás által vállalt, az állami adóhatóság által nyilvántartásba vett garancia útján.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11430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15007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309538"/>
            <a:ext cx="9680575" cy="7310462"/>
          </a:xfrm>
        </p:spPr>
        <p:txBody>
          <a:bodyPr/>
          <a:lstStyle/>
          <a:p>
            <a:pPr algn="l"/>
            <a:endParaRPr lang="hu-HU" altLang="hu-HU" sz="2400" dirty="0" smtClean="0"/>
          </a:p>
          <a:p>
            <a:pPr algn="l"/>
            <a:endParaRPr lang="hu-HU" altLang="hu-HU" sz="2400" dirty="0"/>
          </a:p>
          <a:p>
            <a:pPr algn="l"/>
            <a:r>
              <a:rPr lang="hu-HU" altLang="hu-HU" sz="3200" b="1" dirty="0" smtClean="0"/>
              <a:t>A biztosíték mikor kérhető vissza:</a:t>
            </a:r>
          </a:p>
          <a:p>
            <a:pPr algn="l">
              <a:buFontTx/>
              <a:buChar char="-"/>
            </a:pPr>
            <a:r>
              <a:rPr lang="hu-HU" altLang="hu-HU" sz="2600" dirty="0" smtClean="0"/>
              <a:t> megszűnés</a:t>
            </a:r>
          </a:p>
          <a:p>
            <a:pPr algn="l">
              <a:buFontTx/>
              <a:buChar char="-"/>
            </a:pPr>
            <a:r>
              <a:rPr lang="hu-HU" altLang="hu-HU" sz="2600" dirty="0" smtClean="0"/>
              <a:t> 45 napig nem folytat kockázati biztosítékkal érintett tevékenységet</a:t>
            </a:r>
          </a:p>
          <a:p>
            <a:pPr algn="l">
              <a:buFontTx/>
              <a:buChar char="-"/>
            </a:pPr>
            <a:r>
              <a:rPr lang="hu-HU" altLang="hu-HU" sz="2600" dirty="0" smtClean="0"/>
              <a:t> mentességi feltételek valamelyike beáll</a:t>
            </a:r>
          </a:p>
          <a:p>
            <a:pPr algn="l">
              <a:buFontTx/>
              <a:buChar char="-"/>
            </a:pPr>
            <a:r>
              <a:rPr lang="hu-HU" altLang="hu-HU" sz="2600" dirty="0" smtClean="0"/>
              <a:t> (csökkentési jogcím) 45 napon keresztül folyamatosan meghaladja a biztosíték az elvárt összeget</a:t>
            </a:r>
          </a:p>
          <a:p>
            <a:pPr algn="l"/>
            <a:r>
              <a:rPr lang="hu-HU" altLang="hu-HU" sz="2600" dirty="0" smtClean="0"/>
              <a:t>15 napos kiutalási határidő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11430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419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22216" y="452414"/>
            <a:ext cx="964413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hu-HU" altLang="hu-HU" sz="3600" b="1" u="sng" dirty="0" smtClean="0"/>
          </a:p>
          <a:p>
            <a:pPr algn="l"/>
            <a:r>
              <a:rPr lang="hu-HU" altLang="hu-HU" sz="3600" b="1" u="sng" dirty="0" smtClean="0"/>
              <a:t>Egyes fogalmi elemek jelentése:</a:t>
            </a:r>
          </a:p>
          <a:p>
            <a:pPr algn="l"/>
            <a:endParaRPr lang="hu-HU" i="1" dirty="0" smtClean="0"/>
          </a:p>
          <a:p>
            <a:pPr algn="just"/>
            <a:r>
              <a:rPr lang="hu-HU" b="1" dirty="0" smtClean="0"/>
              <a:t>Útdíj-köteles gépjármű:</a:t>
            </a:r>
            <a:r>
              <a:rPr lang="hu-HU" i="1" dirty="0" smtClean="0"/>
              <a:t> </a:t>
            </a:r>
            <a:r>
              <a:rPr lang="hu-HU" dirty="0" smtClean="0"/>
              <a:t>az autópályák, autóutak és főutak használatáért fizetendő, megtett úttal arányos díjról szóló törvény szerinti útdíj köteles gépjármű.</a:t>
            </a:r>
          </a:p>
          <a:p>
            <a:pPr algn="just"/>
            <a:endParaRPr lang="hu-HU" i="1" dirty="0" smtClean="0"/>
          </a:p>
          <a:p>
            <a:pPr algn="just"/>
            <a:r>
              <a:rPr lang="hu-HU" b="1" dirty="0" smtClean="0"/>
              <a:t>Gépjármű:</a:t>
            </a:r>
            <a:r>
              <a:rPr lang="hu-HU" i="1" dirty="0" smtClean="0"/>
              <a:t> </a:t>
            </a:r>
            <a:r>
              <a:rPr lang="hu-HU" dirty="0" smtClean="0"/>
              <a:t>az útdíj-köteles gépjármű és az annál kisebb össztömegű gépjármű, ideértve tehergépkocsit, vontatót - nyerges vontatót is -, valamint az ilyen gépjárműből és az általa vontatott pótkocsiból, félpótkocsiból álló járműszerelvényt.</a:t>
            </a:r>
          </a:p>
          <a:p>
            <a:pPr algn="just"/>
            <a:r>
              <a:rPr lang="hu-HU" dirty="0" smtClean="0"/>
              <a:t>A témánk szempontjából fontos, hogy </a:t>
            </a:r>
            <a:r>
              <a:rPr lang="hu-HU" u="sng" dirty="0" smtClean="0"/>
              <a:t>nem gépjármű a mezőgazdasági vontató (traktor) és a lassú jármű.</a:t>
            </a:r>
            <a:endParaRPr lang="hu-H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11430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endParaRPr lang="hu-HU" sz="1600" b="1" dirty="0">
              <a:latin typeface="+mn-lt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2216" y="380976"/>
            <a:ext cx="9680575" cy="6858048"/>
          </a:xfrm>
        </p:spPr>
        <p:txBody>
          <a:bodyPr/>
          <a:lstStyle/>
          <a:p>
            <a:pPr algn="l" eaLnBrk="1" hangingPunct="1"/>
            <a:r>
              <a:rPr lang="hu-HU" altLang="hu-HU" sz="3200" b="1" dirty="0" smtClean="0"/>
              <a:t>Szankciók, Intézkedések</a:t>
            </a:r>
          </a:p>
          <a:p>
            <a:pPr algn="just"/>
            <a:endParaRPr lang="hu-HU" altLang="hu-HU" sz="2200" b="1" dirty="0" smtClean="0"/>
          </a:p>
          <a:p>
            <a:pPr algn="just"/>
            <a:r>
              <a:rPr lang="hu-HU" altLang="hu-HU" sz="2250" b="1" dirty="0" smtClean="0"/>
              <a:t>Szankció</a:t>
            </a:r>
            <a:r>
              <a:rPr lang="hu-HU" altLang="hu-HU" sz="2250" dirty="0" smtClean="0"/>
              <a:t> (2015. március 1-től): a be nem jelentett fuvarral érintett áru igazolatlan eredetűnek fog minősülni, és az érték 40%-áig lehet  bírságolni, sőt a bírság értékének megfelelő árut az adóhatóság le is foglalhatja.</a:t>
            </a:r>
          </a:p>
          <a:p>
            <a:pPr algn="just" eaLnBrk="1" hangingPunct="1"/>
            <a:endParaRPr lang="hu-HU" altLang="hu-HU" sz="2250" b="1" dirty="0" smtClean="0"/>
          </a:p>
          <a:p>
            <a:pPr algn="just" eaLnBrk="1" hangingPunct="1"/>
            <a:r>
              <a:rPr lang="hu-HU" altLang="hu-HU" sz="2250" b="1" dirty="0" smtClean="0"/>
              <a:t>Közúti ellenőrzés során:</a:t>
            </a:r>
          </a:p>
          <a:p>
            <a:pPr algn="just"/>
            <a:r>
              <a:rPr lang="hu-HU" altLang="hu-HU" sz="2250" dirty="0" smtClean="0"/>
              <a:t>- Milyen papírokkal kell rendelkezni: fuvarlevél vagy számla vagy egyéb okirat</a:t>
            </a:r>
          </a:p>
          <a:p>
            <a:pPr algn="just">
              <a:buFontTx/>
              <a:buChar char="-"/>
            </a:pPr>
            <a:r>
              <a:rPr lang="hu-HU" altLang="hu-HU" sz="2250" dirty="0" smtClean="0"/>
              <a:t> Kit lehet nyilatkoztatni: fuvarozót, címzettet, feladót</a:t>
            </a:r>
          </a:p>
          <a:p>
            <a:pPr algn="just">
              <a:buFontTx/>
              <a:buChar char="-"/>
            </a:pPr>
            <a:r>
              <a:rPr lang="hu-HU" altLang="hu-HU" sz="2250" dirty="0" smtClean="0"/>
              <a:t> Miről lehet nyilatkoztatni: a fuvarozott termék megnevezéséről, mennyiségéről, a szállítóeszköz megnevezéséről, forgalmi rendszámáról, a termék átvételéről, kirakodásának címéről, az EKAER számról, amennyiben a kirakodási cím nem az általános forgalmi adóalany székhelye, telephelye, fióktelepe, úgy az ingatlan használatának jogcíméről.</a:t>
            </a:r>
          </a:p>
          <a:p>
            <a:pPr algn="just"/>
            <a:endParaRPr lang="hu-HU" altLang="hu-HU" sz="2250" dirty="0" smtClean="0"/>
          </a:p>
          <a:p>
            <a:pPr algn="just"/>
            <a:r>
              <a:rPr lang="hu-HU" altLang="hu-HU" sz="2250" b="1" dirty="0" smtClean="0"/>
              <a:t>Intézkedés: </a:t>
            </a:r>
            <a:r>
              <a:rPr lang="hu-HU" altLang="hu-HU" sz="2250" dirty="0" smtClean="0"/>
              <a:t>hatósági zár (csomagzár, raktérzár)</a:t>
            </a:r>
          </a:p>
          <a:p>
            <a:pPr algn="just"/>
            <a:r>
              <a:rPr lang="hu-HU" altLang="hu-HU" sz="2250" dirty="0" smtClean="0"/>
              <a:t>Indok megszűnése esetén feloldás.</a:t>
            </a:r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165031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1"/>
          <p:cNvSpPr>
            <a:spLocks noChangeShapeType="1"/>
          </p:cNvSpPr>
          <p:nvPr/>
        </p:nvSpPr>
        <p:spPr bwMode="auto">
          <a:xfrm flipH="1">
            <a:off x="2343150" y="1631950"/>
            <a:ext cx="0" cy="4260850"/>
          </a:xfrm>
          <a:prstGeom prst="line">
            <a:avLst/>
          </a:prstGeom>
          <a:noFill/>
          <a:ln w="12700">
            <a:solidFill>
              <a:srgbClr val="A399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hu-HU"/>
          </a:p>
        </p:txBody>
      </p:sp>
      <p:sp>
        <p:nvSpPr>
          <p:cNvPr id="47107" name="Rectangle 2"/>
          <p:cNvSpPr>
            <a:spLocks/>
          </p:cNvSpPr>
          <p:nvPr/>
        </p:nvSpPr>
        <p:spPr bwMode="auto">
          <a:xfrm>
            <a:off x="2932113" y="4038600"/>
            <a:ext cx="5986462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hu-HU" sz="3600">
                <a:solidFill>
                  <a:schemeClr val="tx1"/>
                </a:solidFill>
                <a:latin typeface="Verdana Bold"/>
                <a:ea typeface="Verdana Bold"/>
                <a:cs typeface="Verdana Bold"/>
                <a:sym typeface="Verdana Bold"/>
              </a:rPr>
              <a:t>Köszönöm a figyelmet!</a:t>
            </a:r>
            <a:endParaRPr lang="en-US" altLang="hu-HU" sz="2100">
              <a:solidFill>
                <a:schemeClr val="tx1"/>
              </a:solidFill>
              <a:latin typeface="Verdana" pitchFamily="34" charset="0"/>
              <a:ea typeface="Lucida Grande" charset="0"/>
              <a:cs typeface="Lucida Grande" charset="0"/>
              <a:sym typeface="Verdana" pitchFamily="34" charset="0"/>
            </a:endParaRPr>
          </a:p>
          <a:p>
            <a:pPr eaLnBrk="1" hangingPunct="1"/>
            <a:endParaRPr lang="en-US" altLang="hu-HU" sz="2100">
              <a:solidFill>
                <a:schemeClr val="tx1"/>
              </a:solidFill>
              <a:latin typeface="Verdana" pitchFamily="34" charset="0"/>
              <a:ea typeface="Lucida Grande" charset="0"/>
              <a:cs typeface="Lucida Grande" charset="0"/>
              <a:sym typeface="Verdana" pitchFamily="34" charset="0"/>
            </a:endParaRPr>
          </a:p>
          <a:p>
            <a:pPr eaLnBrk="1" hangingPunct="1"/>
            <a:r>
              <a:rPr lang="en-US" altLang="hu-HU" sz="2100">
                <a:solidFill>
                  <a:schemeClr val="tx1"/>
                </a:solidFill>
                <a:latin typeface="Verdana" pitchFamily="34" charset="0"/>
                <a:ea typeface="Lucida Grande" charset="0"/>
                <a:cs typeface="Lucida Grande" charset="0"/>
                <a:sym typeface="Verdana" pitchFamily="34" charset="0"/>
              </a:rPr>
              <a:t>www.nav.gov.hu</a:t>
            </a:r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1382713"/>
            <a:ext cx="20320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712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93654" y="380976"/>
            <a:ext cx="95012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sz="2800" b="1" dirty="0" smtClean="0"/>
          </a:p>
          <a:p>
            <a:pPr algn="just"/>
            <a:endParaRPr lang="hu-HU" sz="2800" b="1" dirty="0"/>
          </a:p>
          <a:p>
            <a:pPr algn="just"/>
            <a:endParaRPr lang="hu-HU" sz="2800" b="1" dirty="0" smtClean="0"/>
          </a:p>
          <a:p>
            <a:pPr algn="just"/>
            <a:r>
              <a:rPr lang="hu-HU" sz="2800" b="1" dirty="0" smtClean="0"/>
              <a:t>Közút:</a:t>
            </a:r>
            <a:r>
              <a:rPr lang="hu-HU" sz="2800" dirty="0" smtClean="0"/>
              <a:t> állami vagy önkormányzati tulajdonú út, illetve közforgalom elől el nem zárt magánút.</a:t>
            </a:r>
          </a:p>
          <a:p>
            <a:pPr algn="just"/>
            <a:endParaRPr lang="hu-HU" sz="2800" b="1" dirty="0" smtClean="0"/>
          </a:p>
          <a:p>
            <a:pPr algn="just"/>
            <a:r>
              <a:rPr lang="hu-HU" sz="2800" b="1" dirty="0" smtClean="0"/>
              <a:t>Fuvarozással </a:t>
            </a:r>
            <a:r>
              <a:rPr lang="hu-HU" sz="2800" b="1" u="sng" dirty="0" smtClean="0"/>
              <a:t>járó</a:t>
            </a:r>
            <a:r>
              <a:rPr lang="hu-HU" sz="2800" b="1" dirty="0" smtClean="0"/>
              <a:t> tevékenység: </a:t>
            </a:r>
          </a:p>
          <a:p>
            <a:pPr marL="457200" indent="-457200" algn="just">
              <a:buFontTx/>
              <a:buChar char="-"/>
            </a:pPr>
            <a:r>
              <a:rPr lang="hu-HU" sz="2800" dirty="0" smtClean="0"/>
              <a:t>mindegy, hogy a közúti fuvarozást az ügyletben szereplők közül ki végzi</a:t>
            </a:r>
          </a:p>
          <a:p>
            <a:pPr marL="457200" indent="-457200" algn="just">
              <a:buFontTx/>
              <a:buChar char="-"/>
            </a:pPr>
            <a:r>
              <a:rPr lang="hu-HU" sz="2800" dirty="0" smtClean="0"/>
              <a:t>nem </a:t>
            </a:r>
            <a:r>
              <a:rPr lang="hu-HU" altLang="hu-HU" sz="2800" dirty="0" smtClean="0"/>
              <a:t>számít a paritás, hogy mikor szállítja el  a terméket, hogy mikor száll át a tulajdonjog vagy a rendelkezési jog a termék felett.</a:t>
            </a:r>
            <a:endParaRPr lang="hu-HU" sz="2800" i="1" dirty="0" smtClean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11430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endParaRPr lang="hu-HU" sz="1600" b="1" dirty="0"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0988" y="309537"/>
            <a:ext cx="9680575" cy="7046145"/>
          </a:xfrm>
        </p:spPr>
        <p:txBody>
          <a:bodyPr/>
          <a:lstStyle/>
          <a:p>
            <a:pPr algn="l"/>
            <a:r>
              <a:rPr lang="hu-HU" altLang="hu-HU" sz="2600" b="1" dirty="0" smtClean="0"/>
              <a:t>Belföldi ügylet esetén </a:t>
            </a:r>
            <a:r>
              <a:rPr lang="hu-HU" altLang="hu-HU" sz="2600" b="1" u="sng" dirty="0" smtClean="0"/>
              <a:t>fuvarozással járó </a:t>
            </a:r>
            <a:r>
              <a:rPr lang="hu-HU" altLang="hu-HU" sz="2600" b="1" dirty="0" smtClean="0"/>
              <a:t>termékértékesítés:</a:t>
            </a:r>
          </a:p>
          <a:p>
            <a:pPr algn="l"/>
            <a:endParaRPr lang="hu-HU" altLang="hu-HU" sz="2600" dirty="0" smtClean="0"/>
          </a:p>
          <a:p>
            <a:pPr lvl="0" algn="l" eaLnBrk="1" hangingPunct="1"/>
            <a:r>
              <a:rPr lang="hu-HU" altLang="hu-HU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Lényeges változás, hogy ki kötelezett EKÁER számot kérni:</a:t>
            </a:r>
          </a:p>
          <a:p>
            <a:pPr lvl="0" algn="l" eaLnBrk="1" hangingPunct="1"/>
            <a:r>
              <a:rPr lang="hu-HU" altLang="hu-HU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Főszabály</a:t>
            </a:r>
            <a:r>
              <a:rPr lang="hu-HU" altLang="hu-HU" sz="2600" dirty="0">
                <a:latin typeface="Gill Sans" charset="0"/>
                <a:ea typeface="ヒラギノ角ゴ ProN W3" charset="0"/>
                <a:cs typeface="ヒラギノ角ゴ ProN W3" charset="0"/>
              </a:rPr>
              <a:t>: Feladó </a:t>
            </a:r>
            <a:endParaRPr lang="hu-HU" altLang="hu-HU" sz="2600" dirty="0" smtClean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lvl="0" algn="l" eaLnBrk="1" hangingPunct="1"/>
            <a:r>
              <a:rPr lang="hu-HU" altLang="hu-HU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Ha a címzett fuvaroz vagy fuvaroztat: Vegyes</a:t>
            </a:r>
            <a:endParaRPr lang="hu-HU" altLang="hu-HU" sz="2600" dirty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lvl="0" algn="l" eaLnBrk="1" hangingPunct="1"/>
            <a:r>
              <a:rPr lang="hu-HU" altLang="hu-HU" sz="2600" dirty="0">
                <a:latin typeface="Gill Sans" charset="0"/>
                <a:ea typeface="ヒラギノ角ゴ ProN W3" charset="0"/>
                <a:cs typeface="ヒラギノ角ゴ ProN W3" charset="0"/>
              </a:rPr>
              <a:t>Láncértékesítés: </a:t>
            </a:r>
            <a:r>
              <a:rPr lang="hu-HU" altLang="hu-HU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Vegyes</a:t>
            </a:r>
          </a:p>
          <a:p>
            <a:pPr lvl="0" algn="l" eaLnBrk="1" hangingPunct="1"/>
            <a:endParaRPr lang="hu-HU" altLang="hu-HU" sz="1300" dirty="0" smtClean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lvl="0" algn="l" eaLnBrk="1" hangingPunct="1"/>
            <a:r>
              <a:rPr lang="hu-HU" altLang="hu-HU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Meddig: a felrakodás megkezdéséig</a:t>
            </a:r>
          </a:p>
          <a:p>
            <a:pPr lvl="0" algn="l" eaLnBrk="1" hangingPunct="1"/>
            <a:endParaRPr lang="hu-HU" altLang="hu-HU" sz="2600" dirty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lvl="0" algn="l" eaLnBrk="1" hangingPunct="1"/>
            <a:endParaRPr lang="hu-HU" altLang="hu-HU" sz="2600" dirty="0" smtClean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lvl="0" algn="l" eaLnBrk="1" hangingPunct="1"/>
            <a:endParaRPr lang="hu-HU" altLang="hu-HU" sz="2600" dirty="0" smtClean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lvl="0" algn="l" eaLnBrk="1" hangingPunct="1"/>
            <a:endParaRPr lang="hu-HU" altLang="hu-HU" sz="2600" dirty="0" smtClean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lvl="0" algn="l" eaLnBrk="1" hangingPunct="1"/>
            <a:endParaRPr lang="hu-HU" altLang="hu-HU" sz="2600" dirty="0" smtClean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lvl="0" algn="l" eaLnBrk="1" hangingPunct="1"/>
            <a:endParaRPr lang="hu-HU" altLang="hu-HU" sz="2600" dirty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lvl="0" algn="l" eaLnBrk="1" hangingPunct="1"/>
            <a:endParaRPr lang="hu-HU" altLang="hu-HU" sz="2600" dirty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r>
              <a:rPr lang="hu-HU" altLang="hu-HU" sz="2600" dirty="0" smtClean="0"/>
              <a:t> </a:t>
            </a:r>
          </a:p>
          <a:p>
            <a:pPr algn="l"/>
            <a:endParaRPr lang="hu-HU" altLang="hu-HU" sz="2600" dirty="0" smtClean="0"/>
          </a:p>
          <a:p>
            <a:pPr eaLnBrk="1" fontAlgn="t" hangingPunct="1"/>
            <a:endParaRPr lang="hu-HU" altLang="hu-HU" sz="2400" dirty="0" smtClean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372462"/>
              </p:ext>
            </p:extLst>
          </p:nvPr>
        </p:nvGraphicFramePr>
        <p:xfrm>
          <a:off x="327472" y="3449960"/>
          <a:ext cx="9504362" cy="3526155"/>
        </p:xfrm>
        <a:graphic>
          <a:graphicData uri="http://schemas.openxmlformats.org/drawingml/2006/table">
            <a:tbl>
              <a:tblPr/>
              <a:tblGrid>
                <a:gridCol w="4752975"/>
                <a:gridCol w="4751387"/>
              </a:tblGrid>
              <a:tr h="809625">
                <a:tc>
                  <a:txBody>
                    <a:bodyPr/>
                    <a:lstStyle>
                      <a:lvl1pPr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Vevő megy az áruért (akár bérfuvarossal)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Eladó viszi ki az árut a vevőhöz (akár bérfuvarossal)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09625">
                <a:tc>
                  <a:txBody>
                    <a:bodyPr/>
                    <a:lstStyle>
                      <a:lvl1pPr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Nincs megrendelés, spontán kiválasztja a megvásárlandó terméket – </a:t>
                      </a:r>
                      <a:r>
                        <a:rPr kumimoji="0" lang="hu-HU" altLang="hu-H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van EKAER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Terméket ‘házhoz’ viszi – van EKAER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09625">
                <a:tc>
                  <a:txBody>
                    <a:bodyPr/>
                    <a:lstStyle>
                      <a:lvl1pPr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Megrendelt termékek köre ismert – van EKAER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Túrajárat – esetfüggő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09625">
                <a:tc>
                  <a:txBody>
                    <a:bodyPr/>
                    <a:lstStyle>
                      <a:lvl1pPr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Konkrét megrendelést ad le – van EKAER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Nagybani piacra viszi fel a terméket, vevő nem ismert – nincs EKAER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925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5"/>
          <p:cNvSpPr txBox="1">
            <a:spLocks noGrp="1"/>
          </p:cNvSpPr>
          <p:nvPr/>
        </p:nvSpPr>
        <p:spPr bwMode="auto">
          <a:xfrm>
            <a:off x="8440738" y="7091363"/>
            <a:ext cx="12112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/>
          <a:lstStyle>
            <a:lvl1pPr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 eaLnBrk="1" hangingPunct="1"/>
            <a:fld id="{EC6CDF10-70E6-43D2-88EB-D0A57D75E433}" type="slidenum">
              <a:rPr lang="hu-HU" altLang="hu-HU" sz="1600" b="1"/>
              <a:pPr algn="r" eaLnBrk="1" hangingPunct="1"/>
              <a:t>6</a:t>
            </a:fld>
            <a:endParaRPr lang="hu-HU" altLang="hu-HU" sz="1600" b="1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/>
            <a:r>
              <a:rPr lang="hu-HU" altLang="hu-HU" sz="2600" b="1" u="sng" dirty="0" smtClean="0"/>
              <a:t>Fuvarozással járó termékértékesítés</a:t>
            </a:r>
            <a:r>
              <a:rPr lang="hu-HU" altLang="hu-HU" sz="2600" b="1" dirty="0" smtClean="0"/>
              <a:t> </a:t>
            </a:r>
            <a:r>
              <a:rPr lang="hu-HU" altLang="hu-HU" sz="2600" b="1" u="sng" dirty="0" smtClean="0"/>
              <a:t>nem jelenti azt</a:t>
            </a:r>
            <a:r>
              <a:rPr lang="hu-HU" altLang="hu-HU" sz="2600" b="1" dirty="0" smtClean="0"/>
              <a:t>, hogy a fuvarozásnak és az értékesítésnek egyidejűleg kellene megvalósulnia</a:t>
            </a:r>
            <a:endParaRPr lang="hu-HU" altLang="hu-HU" sz="2600" b="1" u="sng" dirty="0" smtClean="0"/>
          </a:p>
          <a:p>
            <a:pPr algn="l"/>
            <a:endParaRPr lang="hu-HU" altLang="hu-HU" sz="1400" dirty="0" smtClean="0"/>
          </a:p>
          <a:p>
            <a:pPr algn="l"/>
            <a:endParaRPr lang="hu-HU" altLang="hu-HU" sz="1400" dirty="0" smtClean="0"/>
          </a:p>
          <a:p>
            <a:pPr algn="l"/>
            <a:endParaRPr lang="hu-HU" altLang="hu-HU" sz="1400" dirty="0" smtClean="0"/>
          </a:p>
          <a:p>
            <a:pPr algn="l"/>
            <a:endParaRPr lang="hu-HU" altLang="hu-HU" sz="1400" dirty="0" smtClean="0"/>
          </a:p>
          <a:p>
            <a:pPr algn="l"/>
            <a:endParaRPr lang="hu-HU" altLang="hu-HU" sz="14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11430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482928"/>
              </p:ext>
            </p:extLst>
          </p:nvPr>
        </p:nvGraphicFramePr>
        <p:xfrm>
          <a:off x="327025" y="3089275"/>
          <a:ext cx="9504363" cy="3674745"/>
        </p:xfrm>
        <a:graphic>
          <a:graphicData uri="http://schemas.openxmlformats.org/drawingml/2006/table">
            <a:tbl>
              <a:tblPr/>
              <a:tblGrid>
                <a:gridCol w="4752975"/>
                <a:gridCol w="4751388"/>
              </a:tblGrid>
              <a:tr h="809625">
                <a:tc>
                  <a:txBody>
                    <a:bodyPr/>
                    <a:lstStyle>
                      <a:lvl1pPr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Az értékesítés a fuvarozást megelőzi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 fuvarozás az értékesítést követi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09625">
                <a:tc>
                  <a:txBody>
                    <a:bodyPr/>
                    <a:lstStyle>
                      <a:lvl1pPr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Vevő az eladó telephelyén megveszi, és később jön érte (vegyes a bejelentő), vagy az eladó viszi ki (eladó jelent)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Bizományba szállított áru (ha az eladó viszi ki, akkor az eladó jelent)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09625">
                <a:tc>
                  <a:txBody>
                    <a:bodyPr/>
                    <a:lstStyle>
                      <a:lvl1pPr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Vevő az eladó telephelyén megveszi, tárolja, majd jön érte (vegyes a bejelentő), vagy az eladó viszi ki (eladó jelent)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489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endParaRPr lang="hu-HU" sz="1600" b="1" dirty="0"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0988" y="309538"/>
            <a:ext cx="9680575" cy="4000528"/>
          </a:xfrm>
        </p:spPr>
        <p:txBody>
          <a:bodyPr/>
          <a:lstStyle/>
          <a:p>
            <a:pPr algn="l"/>
            <a:r>
              <a:rPr lang="hu-HU" altLang="hu-HU" sz="2600" b="1" dirty="0" smtClean="0"/>
              <a:t>Belföldi ügylet esetén </a:t>
            </a:r>
            <a:r>
              <a:rPr lang="hu-HU" altLang="hu-HU" sz="2600" b="1" u="sng" dirty="0" smtClean="0"/>
              <a:t>fuvarozással járó első adóköteles </a:t>
            </a:r>
            <a:r>
              <a:rPr lang="hu-HU" altLang="hu-HU" sz="2600" b="1" dirty="0" smtClean="0"/>
              <a:t>termékértékesítés – nem kockázatos termék</a:t>
            </a:r>
          </a:p>
          <a:p>
            <a:pPr algn="l"/>
            <a:endParaRPr lang="hu-HU" altLang="hu-HU" sz="2600" b="1" u="sng" dirty="0" smtClean="0"/>
          </a:p>
          <a:p>
            <a:pPr algn="l"/>
            <a:r>
              <a:rPr lang="hu-HU" altLang="hu-HU" sz="2600" b="1" u="sng" dirty="0" smtClean="0"/>
              <a:t>Ha a fuvarozó</a:t>
            </a:r>
          </a:p>
          <a:p>
            <a:pPr algn="l"/>
            <a:r>
              <a:rPr lang="hu-HU" altLang="hu-HU" sz="2600" dirty="0" smtClean="0"/>
              <a:t>- </a:t>
            </a:r>
            <a:r>
              <a:rPr lang="hu-HU" altLang="hu-HU" sz="2600" b="1" dirty="0" smtClean="0"/>
              <a:t>a termelő, vagy az 1. Kereskedő</a:t>
            </a:r>
            <a:r>
              <a:rPr lang="hu-HU" altLang="hu-HU" sz="2600" dirty="0" smtClean="0"/>
              <a:t>: feladó 1. Kereskedő, címzett az 2. kereskedő, felrakodási hely: Termelő, </a:t>
            </a:r>
            <a:r>
              <a:rPr lang="hu-HU" altLang="hu-HU" sz="2600" u="sng" dirty="0" smtClean="0"/>
              <a:t>az 1. Kereskedő jelenti be</a:t>
            </a:r>
          </a:p>
          <a:p>
            <a:pPr algn="l"/>
            <a:r>
              <a:rPr lang="hu-HU" altLang="hu-HU" sz="2600" dirty="0" smtClean="0"/>
              <a:t>- </a:t>
            </a:r>
            <a:r>
              <a:rPr lang="hu-HU" altLang="hu-HU" sz="2600" b="1" dirty="0" smtClean="0"/>
              <a:t>a 2. kereskedő</a:t>
            </a:r>
            <a:r>
              <a:rPr lang="hu-HU" altLang="hu-HU" sz="2600" dirty="0" smtClean="0"/>
              <a:t>: felrakodás címe termelő, feladó az 1. kereskedő, címzett a 2. kereskedő, a </a:t>
            </a:r>
            <a:r>
              <a:rPr lang="hu-HU" altLang="hu-HU" sz="2600" u="sng" dirty="0" smtClean="0"/>
              <a:t>2. kereskedő jelent be</a:t>
            </a:r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r>
              <a:rPr lang="hu-HU" altLang="hu-HU" sz="2600" dirty="0" smtClean="0"/>
              <a:t> </a:t>
            </a:r>
          </a:p>
          <a:p>
            <a:pPr algn="l"/>
            <a:endParaRPr lang="hu-HU" altLang="hu-HU" sz="2600" dirty="0" smtClean="0"/>
          </a:p>
          <a:p>
            <a:pPr eaLnBrk="1" fontAlgn="t" hangingPunct="1"/>
            <a:endParaRPr lang="hu-HU" altLang="hu-HU" sz="2400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014357"/>
              </p:ext>
            </p:extLst>
          </p:nvPr>
        </p:nvGraphicFramePr>
        <p:xfrm>
          <a:off x="308024" y="4108316"/>
          <a:ext cx="9371014" cy="3277562"/>
        </p:xfrm>
        <a:graphic>
          <a:graphicData uri="http://schemas.openxmlformats.org/drawingml/2006/table">
            <a:tbl>
              <a:tblPr/>
              <a:tblGrid>
                <a:gridCol w="1874837"/>
                <a:gridCol w="1700213"/>
                <a:gridCol w="2303462"/>
                <a:gridCol w="1368426"/>
                <a:gridCol w="2124076"/>
              </a:tblGrid>
              <a:tr h="1357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Termelő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Fuvar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2. Kereskedő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57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      Értékesítés (kompfelár vagy AM)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1. Kereskedő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Értékesítés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3608" name="Egyenes összekötő nyíllal 8"/>
          <p:cNvCxnSpPr>
            <a:cxnSpLocks noChangeShapeType="1"/>
          </p:cNvCxnSpPr>
          <p:nvPr/>
        </p:nvCxnSpPr>
        <p:spPr bwMode="auto">
          <a:xfrm>
            <a:off x="2293918" y="5167322"/>
            <a:ext cx="5329238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609" name="Egyenes összekötő nyíllal 15"/>
          <p:cNvCxnSpPr>
            <a:cxnSpLocks noChangeShapeType="1"/>
          </p:cNvCxnSpPr>
          <p:nvPr/>
        </p:nvCxnSpPr>
        <p:spPr bwMode="auto">
          <a:xfrm>
            <a:off x="905152" y="5881702"/>
            <a:ext cx="3022720" cy="85202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610" name="Egyenes összekötő nyíllal 17"/>
          <p:cNvCxnSpPr>
            <a:cxnSpLocks noChangeShapeType="1"/>
          </p:cNvCxnSpPr>
          <p:nvPr/>
        </p:nvCxnSpPr>
        <p:spPr bwMode="auto">
          <a:xfrm flipV="1">
            <a:off x="6326962" y="5881702"/>
            <a:ext cx="2592388" cy="85202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743006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endParaRPr lang="hu-HU" sz="1600" b="1" dirty="0"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0988" y="309538"/>
            <a:ext cx="9680575" cy="4000528"/>
          </a:xfrm>
        </p:spPr>
        <p:txBody>
          <a:bodyPr/>
          <a:lstStyle/>
          <a:p>
            <a:pPr algn="l"/>
            <a:r>
              <a:rPr lang="hu-HU" altLang="hu-HU" sz="2600" b="1" dirty="0" smtClean="0"/>
              <a:t>Belföldi ügylet esetén </a:t>
            </a:r>
            <a:r>
              <a:rPr lang="hu-HU" altLang="hu-HU" sz="2600" b="1" u="sng" dirty="0" smtClean="0"/>
              <a:t>fuvarozással járó első adóköteles </a:t>
            </a:r>
            <a:r>
              <a:rPr lang="hu-HU" altLang="hu-HU" sz="2600" b="1" dirty="0" smtClean="0"/>
              <a:t>termékértékesítés – kockázatos termék</a:t>
            </a:r>
          </a:p>
          <a:p>
            <a:pPr algn="l"/>
            <a:endParaRPr lang="hu-HU" altLang="hu-HU" sz="2600" b="1" u="sng" dirty="0" smtClean="0"/>
          </a:p>
          <a:p>
            <a:pPr algn="l"/>
            <a:r>
              <a:rPr lang="hu-HU" altLang="hu-HU" sz="2600" b="1" u="sng" dirty="0" smtClean="0"/>
              <a:t>Ha a fuvarozó</a:t>
            </a:r>
          </a:p>
          <a:p>
            <a:pPr algn="l"/>
            <a:r>
              <a:rPr lang="hu-HU" altLang="hu-HU" sz="2600" dirty="0" smtClean="0"/>
              <a:t>- </a:t>
            </a:r>
            <a:r>
              <a:rPr lang="hu-HU" altLang="hu-HU" sz="2600" b="1" dirty="0" smtClean="0"/>
              <a:t>a termelő, vagy az 1. Kereskedő</a:t>
            </a:r>
            <a:r>
              <a:rPr lang="hu-HU" altLang="hu-HU" sz="2600" dirty="0" smtClean="0"/>
              <a:t>: feladó 1. Kereskedő, címzett az 2. kereskedő, felrakodási hely: Termelő, </a:t>
            </a:r>
            <a:r>
              <a:rPr lang="hu-HU" altLang="hu-HU" sz="2600" u="sng" dirty="0" smtClean="0"/>
              <a:t>az 1. Kereskedő jelenti be</a:t>
            </a:r>
          </a:p>
          <a:p>
            <a:pPr algn="l"/>
            <a:r>
              <a:rPr lang="hu-HU" altLang="hu-HU" sz="2600" dirty="0" smtClean="0"/>
              <a:t>- </a:t>
            </a:r>
            <a:r>
              <a:rPr lang="hu-HU" altLang="hu-HU" sz="2600" b="1" dirty="0" smtClean="0"/>
              <a:t>a 2. kereskedő</a:t>
            </a:r>
            <a:r>
              <a:rPr lang="hu-HU" altLang="hu-HU" sz="2600" dirty="0" smtClean="0"/>
              <a:t>: felrakodás címe termelő, feladó az 1. kereskedő, címzett a 2. kereskedő, a </a:t>
            </a:r>
            <a:r>
              <a:rPr lang="hu-HU" altLang="hu-HU" sz="2600" u="sng" dirty="0"/>
              <a:t>1</a:t>
            </a:r>
            <a:r>
              <a:rPr lang="hu-HU" altLang="hu-HU" sz="2600" u="sng" dirty="0" smtClean="0"/>
              <a:t>. kereskedő jelent be</a:t>
            </a:r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r>
              <a:rPr lang="hu-HU" altLang="hu-HU" sz="2600" dirty="0" smtClean="0"/>
              <a:t> </a:t>
            </a:r>
          </a:p>
          <a:p>
            <a:pPr algn="l"/>
            <a:endParaRPr lang="hu-HU" altLang="hu-HU" sz="2600" dirty="0" smtClean="0"/>
          </a:p>
          <a:p>
            <a:pPr eaLnBrk="1" fontAlgn="t" hangingPunct="1"/>
            <a:endParaRPr lang="hu-HU" altLang="hu-HU" sz="2400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655248"/>
              </p:ext>
            </p:extLst>
          </p:nvPr>
        </p:nvGraphicFramePr>
        <p:xfrm>
          <a:off x="297217" y="4154078"/>
          <a:ext cx="9371014" cy="3231800"/>
        </p:xfrm>
        <a:graphic>
          <a:graphicData uri="http://schemas.openxmlformats.org/drawingml/2006/table">
            <a:tbl>
              <a:tblPr/>
              <a:tblGrid>
                <a:gridCol w="1874837"/>
                <a:gridCol w="1700213"/>
                <a:gridCol w="2303462"/>
                <a:gridCol w="1368426"/>
                <a:gridCol w="2124076"/>
              </a:tblGrid>
              <a:tr h="1311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Termelő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Fuvar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2. Kereskedő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5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   Értékesítés (kompfelár vagy AM)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1. Kereskedő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Értékesítés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3608" name="Egyenes összekötő nyíllal 8"/>
          <p:cNvCxnSpPr>
            <a:cxnSpLocks noChangeShapeType="1"/>
          </p:cNvCxnSpPr>
          <p:nvPr/>
        </p:nvCxnSpPr>
        <p:spPr bwMode="auto">
          <a:xfrm>
            <a:off x="2293918" y="5167322"/>
            <a:ext cx="5329238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609" name="Egyenes összekötő nyíllal 15"/>
          <p:cNvCxnSpPr>
            <a:cxnSpLocks noChangeShapeType="1"/>
          </p:cNvCxnSpPr>
          <p:nvPr/>
        </p:nvCxnSpPr>
        <p:spPr bwMode="auto">
          <a:xfrm>
            <a:off x="905152" y="5881702"/>
            <a:ext cx="3022720" cy="85202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610" name="Egyenes összekötő nyíllal 17"/>
          <p:cNvCxnSpPr>
            <a:cxnSpLocks noChangeShapeType="1"/>
          </p:cNvCxnSpPr>
          <p:nvPr/>
        </p:nvCxnSpPr>
        <p:spPr bwMode="auto">
          <a:xfrm flipV="1">
            <a:off x="6326962" y="5881702"/>
            <a:ext cx="2592388" cy="85202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645619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endParaRPr lang="hu-HU" sz="1600" b="1" dirty="0"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0988" y="309538"/>
            <a:ext cx="9680575" cy="4000528"/>
          </a:xfrm>
        </p:spPr>
        <p:txBody>
          <a:bodyPr/>
          <a:lstStyle/>
          <a:p>
            <a:pPr algn="l"/>
            <a:r>
              <a:rPr lang="hu-HU" altLang="hu-HU" sz="2600" b="1" dirty="0" smtClean="0"/>
              <a:t>Belföldi ügylet esetén </a:t>
            </a:r>
            <a:r>
              <a:rPr lang="hu-HU" altLang="hu-HU" sz="2600" b="1" u="sng" dirty="0" smtClean="0"/>
              <a:t>fuvarozással járó első adóköteles </a:t>
            </a:r>
            <a:r>
              <a:rPr lang="hu-HU" altLang="hu-HU" sz="2600" b="1" dirty="0" smtClean="0"/>
              <a:t>termékértékesítés – nem kockázatos termék</a:t>
            </a:r>
          </a:p>
          <a:p>
            <a:pPr algn="l"/>
            <a:endParaRPr lang="hu-HU" altLang="hu-HU" sz="2600" b="1" u="sng" dirty="0" smtClean="0"/>
          </a:p>
          <a:p>
            <a:pPr algn="l"/>
            <a:r>
              <a:rPr lang="hu-HU" altLang="hu-HU" sz="2600" b="1" u="sng" dirty="0" smtClean="0"/>
              <a:t>Ha a fuvarozó</a:t>
            </a:r>
          </a:p>
          <a:p>
            <a:pPr algn="l"/>
            <a:r>
              <a:rPr lang="hu-HU" altLang="hu-HU" sz="2600" dirty="0" smtClean="0"/>
              <a:t>- </a:t>
            </a:r>
            <a:r>
              <a:rPr lang="hu-HU" altLang="hu-HU" sz="2600" b="1" dirty="0" smtClean="0"/>
              <a:t>az 1. Kereskedő</a:t>
            </a:r>
            <a:r>
              <a:rPr lang="hu-HU" altLang="hu-HU" sz="2600" dirty="0" smtClean="0"/>
              <a:t>: feladó 1. Kereskedő, címzett az 2. kereskedő, felrakodási hely: Termelő, </a:t>
            </a:r>
            <a:r>
              <a:rPr lang="hu-HU" altLang="hu-HU" sz="2600" u="sng" dirty="0" smtClean="0"/>
              <a:t>az 1. Kereskedő jelenti be</a:t>
            </a:r>
          </a:p>
          <a:p>
            <a:pPr algn="l"/>
            <a:r>
              <a:rPr lang="hu-HU" altLang="hu-HU" sz="2600" dirty="0" smtClean="0"/>
              <a:t>- </a:t>
            </a:r>
            <a:r>
              <a:rPr lang="hu-HU" altLang="hu-HU" sz="2600" b="1" dirty="0" smtClean="0"/>
              <a:t>a 2. kereskedő</a:t>
            </a:r>
            <a:r>
              <a:rPr lang="hu-HU" altLang="hu-HU" sz="2600" dirty="0" smtClean="0"/>
              <a:t>: felrakodás címe termelő, feladó az 1. kereskedő, címzett a 2. kereskedő, a </a:t>
            </a:r>
            <a:r>
              <a:rPr lang="hu-HU" altLang="hu-HU" sz="2600" u="sng" dirty="0" smtClean="0"/>
              <a:t>2. kereskedő jelent be</a:t>
            </a:r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r>
              <a:rPr lang="hu-HU" altLang="hu-HU" sz="2600" dirty="0" smtClean="0"/>
              <a:t> </a:t>
            </a:r>
          </a:p>
          <a:p>
            <a:pPr algn="l"/>
            <a:endParaRPr lang="hu-HU" altLang="hu-HU" sz="2600" dirty="0" smtClean="0"/>
          </a:p>
          <a:p>
            <a:pPr eaLnBrk="1" fontAlgn="t" hangingPunct="1"/>
            <a:endParaRPr lang="hu-HU" altLang="hu-HU" sz="2400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87135"/>
              </p:ext>
            </p:extLst>
          </p:nvPr>
        </p:nvGraphicFramePr>
        <p:xfrm>
          <a:off x="365092" y="4452942"/>
          <a:ext cx="9371014" cy="2911802"/>
        </p:xfrm>
        <a:graphic>
          <a:graphicData uri="http://schemas.openxmlformats.org/drawingml/2006/table">
            <a:tbl>
              <a:tblPr/>
              <a:tblGrid>
                <a:gridCol w="1874837"/>
                <a:gridCol w="1700213"/>
                <a:gridCol w="2303462"/>
                <a:gridCol w="1368426"/>
                <a:gridCol w="2124076"/>
              </a:tblGrid>
              <a:tr h="1357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Termelő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Fuvar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2. Kereskedő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57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      Értékesítés (áfás)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1. Kereskedő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Értékesítés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3608" name="Egyenes összekötő nyíllal 8"/>
          <p:cNvCxnSpPr>
            <a:cxnSpLocks noChangeShapeType="1"/>
          </p:cNvCxnSpPr>
          <p:nvPr/>
        </p:nvCxnSpPr>
        <p:spPr bwMode="auto">
          <a:xfrm>
            <a:off x="2293918" y="5167322"/>
            <a:ext cx="5329238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609" name="Egyenes összekötő nyíllal 15"/>
          <p:cNvCxnSpPr>
            <a:cxnSpLocks noChangeShapeType="1"/>
          </p:cNvCxnSpPr>
          <p:nvPr/>
        </p:nvCxnSpPr>
        <p:spPr bwMode="auto">
          <a:xfrm>
            <a:off x="905152" y="5881702"/>
            <a:ext cx="3022720" cy="85202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610" name="Egyenes összekötő nyíllal 17"/>
          <p:cNvCxnSpPr>
            <a:cxnSpLocks noChangeShapeType="1"/>
          </p:cNvCxnSpPr>
          <p:nvPr/>
        </p:nvCxnSpPr>
        <p:spPr bwMode="auto">
          <a:xfrm flipV="1">
            <a:off x="6326962" y="5881702"/>
            <a:ext cx="2592388" cy="85202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504639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13278</TotalTime>
  <Pages>0</Pages>
  <Words>2512</Words>
  <Characters>0</Characters>
  <Application>Microsoft Office PowerPoint</Application>
  <PresentationFormat>Egyéni</PresentationFormat>
  <Lines>0</Lines>
  <Paragraphs>442</Paragraphs>
  <Slides>31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13</vt:i4>
      </vt:variant>
      <vt:variant>
        <vt:lpstr>Diacímek</vt:lpstr>
      </vt:variant>
      <vt:variant>
        <vt:i4>31</vt:i4>
      </vt:variant>
    </vt:vector>
  </HeadingPairs>
  <TitlesOfParts>
    <vt:vector size="44" baseType="lpstr"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Péter</dc:creator>
  <cp:lastModifiedBy>Szabó Gábor</cp:lastModifiedBy>
  <cp:revision>693</cp:revision>
  <cp:lastPrinted>2015-06-11T09:17:19Z</cp:lastPrinted>
  <dcterms:modified xsi:type="dcterms:W3CDTF">2015-06-11T11:59:05Z</dcterms:modified>
</cp:coreProperties>
</file>